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6.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5"/>
  </p:notesMasterIdLst>
  <p:sldIdLst>
    <p:sldId id="256" r:id="rId2"/>
    <p:sldId id="257" r:id="rId3"/>
    <p:sldId id="258" r:id="rId4"/>
    <p:sldId id="259" r:id="rId5"/>
    <p:sldId id="261" r:id="rId6"/>
    <p:sldId id="263" r:id="rId7"/>
    <p:sldId id="269" r:id="rId8"/>
    <p:sldId id="264" r:id="rId9"/>
    <p:sldId id="265" r:id="rId10"/>
    <p:sldId id="270" r:id="rId11"/>
    <p:sldId id="268" r:id="rId12"/>
    <p:sldId id="267" r:id="rId13"/>
    <p:sldId id="271"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33CC"/>
    <a:srgbClr val="6600FF"/>
    <a:srgbClr val="66FFFF"/>
    <a:srgbClr val="660066"/>
    <a:srgbClr val="FF3399"/>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75" autoAdjust="0"/>
    <p:restoredTop sz="94660"/>
  </p:normalViewPr>
  <p:slideViewPr>
    <p:cSldViewPr>
      <p:cViewPr varScale="1">
        <p:scale>
          <a:sx n="45" d="100"/>
          <a:sy n="45" d="100"/>
        </p:scale>
        <p:origin x="-11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Cartella_di_lavoro_di_Microsoft_Office_Excel_200711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style val="10"/>
  <c:chart>
    <c:autoTitleDeleted val="1"/>
    <c:plotArea>
      <c:layout/>
      <c:pieChart>
        <c:varyColors val="1"/>
        <c:ser>
          <c:idx val="0"/>
          <c:order val="0"/>
          <c:tx>
            <c:strRef>
              <c:f>Foglio1!$B$1</c:f>
              <c:strCache>
                <c:ptCount val="1"/>
                <c:pt idx="0">
                  <c:v>Colonna2</c:v>
                </c:pt>
              </c:strCache>
            </c:strRef>
          </c:tx>
          <c:dLbls>
            <c:showPercent val="1"/>
            <c:showLeaderLines val="1"/>
          </c:dLbls>
          <c:cat>
            <c:strRef>
              <c:f>Foglio1!$A$2:$A$9</c:f>
              <c:strCache>
                <c:ptCount val="8"/>
                <c:pt idx="0">
                  <c:v>Europe non-EU</c:v>
                </c:pt>
                <c:pt idx="1">
                  <c:v>North Africa</c:v>
                </c:pt>
                <c:pt idx="2">
                  <c:v>South Asia</c:v>
                </c:pt>
                <c:pt idx="3">
                  <c:v>East Asia</c:v>
                </c:pt>
                <c:pt idx="4">
                  <c:v>Latin America</c:v>
                </c:pt>
                <c:pt idx="5">
                  <c:v>Sub-Saharan Africa</c:v>
                </c:pt>
                <c:pt idx="6">
                  <c:v>Other</c:v>
                </c:pt>
                <c:pt idx="7">
                  <c:v>European Union</c:v>
                </c:pt>
              </c:strCache>
            </c:strRef>
          </c:cat>
          <c:val>
            <c:numRef>
              <c:f>Foglio1!$B$2:$B$9</c:f>
              <c:numCache>
                <c:formatCode>General</c:formatCode>
                <c:ptCount val="8"/>
                <c:pt idx="0">
                  <c:v>24.2</c:v>
                </c:pt>
                <c:pt idx="1">
                  <c:v>14.9</c:v>
                </c:pt>
                <c:pt idx="2">
                  <c:v>8.8000000000000007</c:v>
                </c:pt>
                <c:pt idx="3">
                  <c:v>8</c:v>
                </c:pt>
                <c:pt idx="4">
                  <c:v>7.7</c:v>
                </c:pt>
                <c:pt idx="5">
                  <c:v>6.7</c:v>
                </c:pt>
                <c:pt idx="6">
                  <c:v>0.5</c:v>
                </c:pt>
                <c:pt idx="7">
                  <c:v>29.2</c:v>
                </c:pt>
              </c:numCache>
            </c:numRef>
          </c:val>
        </c:ser>
        <c:dLbls>
          <c:showPercent val="1"/>
        </c:dLbls>
        <c:firstSliceAng val="0"/>
      </c:pieChart>
    </c:plotArea>
    <c:legend>
      <c:legendPos val="r"/>
      <c:layout/>
    </c:legend>
    <c:plotVisOnly val="1"/>
  </c:chart>
  <c:txPr>
    <a:bodyPr/>
    <a:lstStyle/>
    <a:p>
      <a:pPr>
        <a:defRPr sz="1800"/>
      </a:pPr>
      <a:endParaRPr lang="it-IT"/>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77286-4CE8-45FD-86F9-88B3C3B23624}" type="datetimeFigureOut">
              <a:rPr lang="it-IT" smtClean="0"/>
              <a:pPr/>
              <a:t>22/01/2014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8AF0D-1D8D-437E-85ED-79A613A7A0FF}"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4E8AF0D-1D8D-437E-85ED-79A613A7A0FF}" type="slidenum">
              <a:rPr lang="it-IT" smtClean="0"/>
              <a:pPr/>
              <a:t>2</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4E8AF0D-1D8D-437E-85ED-79A613A7A0FF}" type="slidenum">
              <a:rPr lang="it-IT" smtClean="0"/>
              <a:pPr/>
              <a:t>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4E8AF0D-1D8D-437E-85ED-79A613A7A0FF}" type="slidenum">
              <a:rPr lang="it-IT" smtClean="0"/>
              <a:pPr/>
              <a:t>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sz="1200" b="0" i="0"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94E8AF0D-1D8D-437E-85ED-79A613A7A0FF}" type="slidenum">
              <a:rPr lang="it-IT" smtClean="0"/>
              <a:pPr/>
              <a:t>6</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4E8AF0D-1D8D-437E-85ED-79A613A7A0FF}" type="slidenum">
              <a:rPr lang="it-IT" smtClean="0"/>
              <a:pPr/>
              <a:t>7</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4E8AF0D-1D8D-437E-85ED-79A613A7A0FF}" type="slidenum">
              <a:rPr lang="it-IT" smtClean="0"/>
              <a:pPr/>
              <a:t>8</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4E8AF0D-1D8D-437E-85ED-79A613A7A0FF}" type="slidenum">
              <a:rPr lang="it-IT" smtClean="0"/>
              <a:pPr/>
              <a:t>9</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0" i="0" kern="1200" dirty="0" smtClean="0">
                <a:solidFill>
                  <a:schemeClr val="tx1"/>
                </a:solidFill>
                <a:latin typeface="+mn-lt"/>
                <a:ea typeface="+mn-ea"/>
                <a:cs typeface="+mn-cs"/>
              </a:rPr>
              <a:t>  </a:t>
            </a:r>
            <a:endParaRPr lang="it-IT" dirty="0"/>
          </a:p>
        </p:txBody>
      </p:sp>
      <p:sp>
        <p:nvSpPr>
          <p:cNvPr id="4" name="Segnaposto numero diapositiva 3"/>
          <p:cNvSpPr>
            <a:spLocks noGrp="1"/>
          </p:cNvSpPr>
          <p:nvPr>
            <p:ph type="sldNum" sz="quarter" idx="10"/>
          </p:nvPr>
        </p:nvSpPr>
        <p:spPr/>
        <p:txBody>
          <a:bodyPr/>
          <a:lstStyle/>
          <a:p>
            <a:fld id="{94E8AF0D-1D8D-437E-85ED-79A613A7A0FF}" type="slidenum">
              <a:rPr lang="it-IT" smtClean="0"/>
              <a:pPr/>
              <a:t>11</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4E8AF0D-1D8D-437E-85ED-79A613A7A0FF}" type="slidenum">
              <a:rPr lang="it-IT" smtClean="0"/>
              <a:pPr/>
              <a:t>12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Figura a mano libera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igura a mano libera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olo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5FE064FB-6CB9-47F8-BE06-65E493F07AF6}" type="datetimeFigureOut">
              <a:rPr lang="it-IT" smtClean="0"/>
              <a:pPr/>
              <a:t>22/01/2014</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89C19758-E785-41A7-8C02-5FC21DF7E593}" type="slidenum">
              <a:rPr lang="it-IT" smtClean="0"/>
              <a:pPr/>
              <a:t>‹N›</a:t>
            </a:fld>
            <a:endParaRPr lang="it-IT"/>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FE064FB-6CB9-47F8-BE06-65E493F07AF6}" type="datetimeFigureOut">
              <a:rPr lang="it-IT" smtClean="0"/>
              <a:pPr/>
              <a:t>22/01/2014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C19758-E785-41A7-8C02-5FC21DF7E593}" type="slidenum">
              <a:rPr lang="it-IT" smtClean="0"/>
              <a:pPr/>
              <a:t>‹N›</a:t>
            </a:fld>
            <a:endParaRPr lang="it-IT"/>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FE064FB-6CB9-47F8-BE06-65E493F07AF6}" type="datetimeFigureOut">
              <a:rPr lang="it-IT" smtClean="0"/>
              <a:pPr/>
              <a:t>22/01/2014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C19758-E785-41A7-8C02-5FC21DF7E593}" type="slidenum">
              <a:rPr lang="it-IT" smtClean="0"/>
              <a:pPr/>
              <a:t>‹N›</a:t>
            </a:fld>
            <a:endParaRPr lang="it-IT"/>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lgn="l">
              <a:defRPr/>
            </a:lvl1p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FE064FB-6CB9-47F8-BE06-65E493F07AF6}" type="datetimeFigureOut">
              <a:rPr lang="it-IT" smtClean="0"/>
              <a:pPr/>
              <a:t>22/01/2014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C19758-E785-41A7-8C02-5FC21DF7E593}" type="slidenum">
              <a:rPr lang="it-IT" smtClean="0"/>
              <a:pPr/>
              <a:t>‹N›</a:t>
            </a:fld>
            <a:endParaRPr lang="it-IT"/>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Figura a mano libera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igura a mano libera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olo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5FE064FB-6CB9-47F8-BE06-65E493F07AF6}" type="datetimeFigureOut">
              <a:rPr lang="it-IT" smtClean="0"/>
              <a:pPr/>
              <a:t>22/01/2014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C19758-E785-41A7-8C02-5FC21DF7E593}" type="slidenum">
              <a:rPr lang="it-IT" smtClean="0"/>
              <a:pPr/>
              <a:t>‹N›</a:t>
            </a:fld>
            <a:endParaRPr lang="it-IT"/>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5FE064FB-6CB9-47F8-BE06-65E493F07AF6}" type="datetimeFigureOut">
              <a:rPr lang="it-IT" smtClean="0"/>
              <a:pPr/>
              <a:t>22/01/2014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C19758-E785-41A7-8C02-5FC21DF7E593}" type="slidenum">
              <a:rPr lang="it-IT" smtClean="0"/>
              <a:pPr/>
              <a:t>‹N›</a:t>
            </a:fld>
            <a:endParaRPr lang="it-IT"/>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5FE064FB-6CB9-47F8-BE06-65E493F07AF6}" type="datetimeFigureOut">
              <a:rPr lang="it-IT" smtClean="0"/>
              <a:pPr/>
              <a:t>22/01/2014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9C19758-E785-41A7-8C02-5FC21DF7E593}" type="slidenum">
              <a:rPr lang="it-IT" smtClean="0"/>
              <a:pPr/>
              <a:t>‹N›</a:t>
            </a:fld>
            <a:endParaRPr lang="it-IT"/>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320"/>
            <a:ext cx="7470648" cy="1143000"/>
          </a:xfrm>
        </p:spPr>
        <p:txBody>
          <a:bodyPr anchor="ctr"/>
          <a:lstStyle>
            <a:lvl1pPr algn="l">
              <a:defRPr sz="4600"/>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5FE064FB-6CB9-47F8-BE06-65E493F07AF6}" type="datetimeFigureOut">
              <a:rPr lang="it-IT" smtClean="0"/>
              <a:pPr/>
              <a:t>22/01/2014</a:t>
            </a:fld>
            <a:endParaRPr lang="it-IT"/>
          </a:p>
        </p:txBody>
      </p:sp>
      <p:sp>
        <p:nvSpPr>
          <p:cNvPr id="8" name="Segnaposto numero diapositiva 7"/>
          <p:cNvSpPr>
            <a:spLocks noGrp="1"/>
          </p:cNvSpPr>
          <p:nvPr>
            <p:ph type="sldNum" sz="quarter" idx="11"/>
          </p:nvPr>
        </p:nvSpPr>
        <p:spPr/>
        <p:txBody>
          <a:bodyPr/>
          <a:lstStyle/>
          <a:p>
            <a:fld id="{89C19758-E785-41A7-8C02-5FC21DF7E593}" type="slidenum">
              <a:rPr lang="it-IT" smtClean="0"/>
              <a:pPr/>
              <a:t>‹N›</a:t>
            </a:fld>
            <a:endParaRPr lang="it-IT"/>
          </a:p>
        </p:txBody>
      </p:sp>
      <p:sp>
        <p:nvSpPr>
          <p:cNvPr id="9" name="Segnaposto piè di pagina 8"/>
          <p:cNvSpPr>
            <a:spLocks noGrp="1"/>
          </p:cNvSpPr>
          <p:nvPr>
            <p:ph type="ftr" sz="quarter" idx="12"/>
          </p:nvPr>
        </p:nvSpPr>
        <p:spPr/>
        <p:txBody>
          <a:bodyPr/>
          <a:lstStyle/>
          <a:p>
            <a:endParaRPr lang="it-IT"/>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FE064FB-6CB9-47F8-BE06-65E493F07AF6}" type="datetimeFigureOut">
              <a:rPr lang="it-IT" smtClean="0"/>
              <a:pPr/>
              <a:t>22/01/2014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9C19758-E785-41A7-8C02-5FC21DF7E593}" type="slidenum">
              <a:rPr lang="it-IT" smtClean="0"/>
              <a:pPr/>
              <a:t>‹N›</a:t>
            </a:fld>
            <a:endParaRPr lang="it-IT"/>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5FE064FB-6CB9-47F8-BE06-65E493F07AF6}" type="datetimeFigureOut">
              <a:rPr lang="it-IT" smtClean="0"/>
              <a:pPr/>
              <a:t>22/01/2014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156448" y="6422064"/>
            <a:ext cx="762000" cy="365125"/>
          </a:xfrm>
        </p:spPr>
        <p:txBody>
          <a:bodyPr/>
          <a:lstStyle/>
          <a:p>
            <a:fld id="{89C19758-E785-41A7-8C02-5FC21DF7E593}" type="slidenum">
              <a:rPr lang="it-IT" smtClean="0"/>
              <a:pPr/>
              <a:t>‹N›</a:t>
            </a:fld>
            <a:endParaRPr lang="it-IT"/>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457200" y="6422064"/>
            <a:ext cx="2133600" cy="365125"/>
          </a:xfrm>
        </p:spPr>
        <p:txBody>
          <a:bodyPr/>
          <a:lstStyle/>
          <a:p>
            <a:fld id="{5FE064FB-6CB9-47F8-BE06-65E493F07AF6}" type="datetimeFigureOut">
              <a:rPr lang="it-IT" smtClean="0"/>
              <a:pPr/>
              <a:t>22/01/2014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C19758-E785-41A7-8C02-5FC21DF7E593}" type="slidenum">
              <a:rPr lang="it-IT" smtClean="0"/>
              <a:pPr/>
              <a:t>‹N›</a:t>
            </a:fld>
            <a:endParaRPr lang="it-IT"/>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Figura a mano libera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igura a mano libera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Segnaposto titolo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FE064FB-6CB9-47F8-BE06-65E493F07AF6}" type="datetimeFigureOut">
              <a:rPr lang="it-IT" smtClean="0"/>
              <a:pPr/>
              <a:t>22/01/2014</a:t>
            </a:fld>
            <a:endParaRPr lang="it-IT"/>
          </a:p>
        </p:txBody>
      </p:sp>
      <p:sp>
        <p:nvSpPr>
          <p:cNvPr id="22" name="Segnaposto piè di pagina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it-IT"/>
          </a:p>
        </p:txBody>
      </p:sp>
      <p:sp>
        <p:nvSpPr>
          <p:cNvPr id="18" name="Segnaposto numero diapositiva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9C19758-E785-41A7-8C02-5FC21DF7E593}"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thruBlk="1"/>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323528" y="3356992"/>
            <a:ext cx="7232640" cy="2301240"/>
          </a:xfrm>
        </p:spPr>
        <p:txBody>
          <a:bodyPr>
            <a:norm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it-IT" sz="4400" cap="none" dirty="0" smtClean="0">
                <a:ln/>
                <a:solidFill>
                  <a:schemeClr val="accent5">
                    <a:tint val="50000"/>
                    <a:satMod val="180000"/>
                  </a:schemeClr>
                </a:solidFill>
                <a:effectLst/>
              </a:rPr>
              <a:t>LIFE IN THE U.S. AND IN ITALY</a:t>
            </a:r>
            <a:endParaRPr lang="it-IT" sz="4400" cap="none" dirty="0">
              <a:ln/>
              <a:solidFill>
                <a:schemeClr val="accent5">
                  <a:tint val="50000"/>
                  <a:satMod val="180000"/>
                </a:schemeClr>
              </a:solidFill>
              <a:effectLst/>
            </a:endParaRPr>
          </a:p>
        </p:txBody>
      </p:sp>
      <p:sp>
        <p:nvSpPr>
          <p:cNvPr id="2" name="Sottotitolo 1"/>
          <p:cNvSpPr>
            <a:spLocks noGrp="1"/>
          </p:cNvSpPr>
          <p:nvPr>
            <p:ph type="subTitle" idx="1"/>
          </p:nvPr>
        </p:nvSpPr>
        <p:spPr>
          <a:xfrm>
            <a:off x="1043608" y="1628800"/>
            <a:ext cx="6480048" cy="1752600"/>
          </a:xfrm>
        </p:spPr>
        <p:txBody>
          <a:bodyPr>
            <a:normAutofit/>
          </a:bodyPr>
          <a:lstStyle/>
          <a:p>
            <a:r>
              <a:rPr lang="it-IT" sz="2400" dirty="0" smtClean="0">
                <a:latin typeface="+mj-lt"/>
              </a:rPr>
              <a:t>American vs </a:t>
            </a:r>
            <a:r>
              <a:rPr lang="it-IT" sz="2400" dirty="0" err="1" smtClean="0">
                <a:latin typeface="+mj-lt"/>
              </a:rPr>
              <a:t>Italian</a:t>
            </a:r>
            <a:r>
              <a:rPr lang="it-IT" sz="2400" dirty="0" smtClean="0">
                <a:latin typeface="+mj-lt"/>
              </a:rPr>
              <a:t> culture project</a:t>
            </a:r>
            <a:endParaRPr lang="it-IT" sz="2400" dirty="0">
              <a:latin typeface="+mj-lt"/>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11560" y="908720"/>
            <a:ext cx="7355160" cy="730250"/>
          </a:xfrm>
        </p:spPr>
        <p:txBody>
          <a:bodyPr>
            <a:noAutofit/>
          </a:bodyPr>
          <a:lstStyle/>
          <a:p>
            <a:pPr algn="ctr"/>
            <a:r>
              <a:rPr lang="en-US" b="0" dirty="0" smtClean="0">
                <a:solidFill>
                  <a:schemeClr val="tx1"/>
                </a:solidFill>
              </a:rPr>
              <a:t>English is the first language in the U.S. Spanish is the second most common language in the country, followed by Chinese, French and German.</a:t>
            </a:r>
            <a:br>
              <a:rPr lang="en-US" b="0" dirty="0" smtClean="0">
                <a:solidFill>
                  <a:schemeClr val="tx1"/>
                </a:solidFill>
              </a:rPr>
            </a:br>
            <a:endParaRPr lang="it-IT" dirty="0">
              <a:solidFill>
                <a:schemeClr val="tx1"/>
              </a:solidFill>
            </a:endParaRPr>
          </a:p>
        </p:txBody>
      </p:sp>
      <p:sp>
        <p:nvSpPr>
          <p:cNvPr id="7" name="Segnaposto testo 6"/>
          <p:cNvSpPr>
            <a:spLocks noGrp="1"/>
          </p:cNvSpPr>
          <p:nvPr>
            <p:ph type="body" idx="2"/>
          </p:nvPr>
        </p:nvSpPr>
        <p:spPr>
          <a:xfrm>
            <a:off x="467544" y="0"/>
            <a:ext cx="7931224" cy="914400"/>
          </a:xfrm>
        </p:spPr>
        <p:txBody>
          <a:bodyPr>
            <a:norm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it-IT" sz="4400" b="1" dirty="0" smtClean="0">
                <a:ln/>
                <a:solidFill>
                  <a:schemeClr val="accent5">
                    <a:tint val="50000"/>
                    <a:satMod val="180000"/>
                  </a:schemeClr>
                </a:solidFill>
                <a:latin typeface="+mj-lt"/>
              </a:rPr>
              <a:t>LANGUAGES in the U.S.</a:t>
            </a:r>
            <a:endParaRPr lang="it-IT" sz="4400" b="1" dirty="0">
              <a:ln/>
              <a:solidFill>
                <a:schemeClr val="accent5">
                  <a:tint val="50000"/>
                  <a:satMod val="180000"/>
                </a:schemeClr>
              </a:solidFill>
              <a:latin typeface="+mj-lt"/>
            </a:endParaRPr>
          </a:p>
        </p:txBody>
      </p:sp>
      <p:pic>
        <p:nvPicPr>
          <p:cNvPr id="8" name="Segnaposto contenuto 7" descr="800px-Second_Most_Prevalent_Languages_in_the_US.svg.png"/>
          <p:cNvPicPr>
            <a:picLocks noGrp="1" noChangeAspect="1"/>
          </p:cNvPicPr>
          <p:nvPr>
            <p:ph sz="half" idx="1"/>
          </p:nvPr>
        </p:nvPicPr>
        <p:blipFill>
          <a:blip r:embed="rId2" cstate="print"/>
          <a:stretch>
            <a:fillRect/>
          </a:stretch>
        </p:blipFill>
        <p:spPr>
          <a:xfrm>
            <a:off x="179512" y="1700808"/>
            <a:ext cx="7563637" cy="4680000"/>
          </a:xfrm>
        </p:spPr>
      </p:pic>
      <p:sp>
        <p:nvSpPr>
          <p:cNvPr id="11" name="CasellaDiTesto 10"/>
          <p:cNvSpPr txBox="1"/>
          <p:nvPr/>
        </p:nvSpPr>
        <p:spPr>
          <a:xfrm>
            <a:off x="3491880" y="6550223"/>
            <a:ext cx="5112568" cy="307777"/>
          </a:xfrm>
          <a:prstGeom prst="rect">
            <a:avLst/>
          </a:prstGeom>
          <a:noFill/>
        </p:spPr>
        <p:txBody>
          <a:bodyPr wrap="square" rtlCol="0">
            <a:spAutoFit/>
          </a:bodyPr>
          <a:lstStyle/>
          <a:p>
            <a:r>
              <a:rPr lang="en-US" sz="1400" dirty="0" smtClean="0">
                <a:latin typeface="+mj-lt"/>
              </a:rPr>
              <a:t>Second most prevalent language in each US state.</a:t>
            </a:r>
            <a:endParaRPr lang="it-IT" sz="1400" dirty="0">
              <a:latin typeface="+mj-lt"/>
            </a:endParaRPr>
          </a:p>
        </p:txBody>
      </p:sp>
      <p:sp>
        <p:nvSpPr>
          <p:cNvPr id="13" name="Connettore 12"/>
          <p:cNvSpPr/>
          <p:nvPr/>
        </p:nvSpPr>
        <p:spPr>
          <a:xfrm>
            <a:off x="7812360" y="2564904"/>
            <a:ext cx="180000" cy="1800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onnettore 13"/>
          <p:cNvSpPr/>
          <p:nvPr/>
        </p:nvSpPr>
        <p:spPr>
          <a:xfrm>
            <a:off x="7812360" y="3140968"/>
            <a:ext cx="180000" cy="180000"/>
          </a:xfrm>
          <a:prstGeom prst="flowChartConnector">
            <a:avLst/>
          </a:prstGeom>
          <a:solidFill>
            <a:srgbClr val="33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rgbClr val="FFFFFF"/>
                </a:solidFill>
              </a:ln>
            </a:endParaRPr>
          </a:p>
        </p:txBody>
      </p:sp>
      <p:sp>
        <p:nvSpPr>
          <p:cNvPr id="15" name="Connettore 14"/>
          <p:cNvSpPr/>
          <p:nvPr/>
        </p:nvSpPr>
        <p:spPr>
          <a:xfrm>
            <a:off x="7812360" y="3645024"/>
            <a:ext cx="180000" cy="1800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onnettore 15"/>
          <p:cNvSpPr/>
          <p:nvPr/>
        </p:nvSpPr>
        <p:spPr>
          <a:xfrm>
            <a:off x="7812360" y="4221088"/>
            <a:ext cx="180000" cy="180000"/>
          </a:xfrm>
          <a:prstGeom prst="flowChartConnector">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6084168" y="2492896"/>
            <a:ext cx="3059832" cy="2523768"/>
          </a:xfrm>
          <a:prstGeom prst="rect">
            <a:avLst/>
          </a:prstGeom>
          <a:noFill/>
        </p:spPr>
        <p:txBody>
          <a:bodyPr wrap="square" rtlCol="0">
            <a:spAutoFit/>
          </a:bodyPr>
          <a:lstStyle/>
          <a:p>
            <a:r>
              <a:rPr lang="it-IT" dirty="0" smtClean="0"/>
              <a:t>                               </a:t>
            </a:r>
            <a:r>
              <a:rPr lang="it-IT" dirty="0" err="1" smtClean="0"/>
              <a:t>Spanish</a:t>
            </a:r>
            <a:endParaRPr lang="it-IT" dirty="0" smtClean="0"/>
          </a:p>
          <a:p>
            <a:endParaRPr lang="it-IT" dirty="0" smtClean="0"/>
          </a:p>
          <a:p>
            <a:r>
              <a:rPr lang="it-IT" dirty="0" smtClean="0"/>
              <a:t>                               </a:t>
            </a:r>
            <a:r>
              <a:rPr lang="it-IT" dirty="0" err="1" smtClean="0"/>
              <a:t>French</a:t>
            </a:r>
            <a:endParaRPr lang="it-IT" dirty="0" smtClean="0"/>
          </a:p>
          <a:p>
            <a:endParaRPr lang="it-IT" dirty="0" smtClean="0"/>
          </a:p>
          <a:p>
            <a:r>
              <a:rPr lang="it-IT" dirty="0" smtClean="0"/>
              <a:t>                               </a:t>
            </a:r>
            <a:r>
              <a:rPr lang="it-IT" dirty="0" err="1" smtClean="0"/>
              <a:t>German</a:t>
            </a:r>
            <a:endParaRPr lang="it-IT" dirty="0" smtClean="0"/>
          </a:p>
          <a:p>
            <a:endParaRPr lang="it-IT" dirty="0" smtClean="0"/>
          </a:p>
          <a:p>
            <a:r>
              <a:rPr lang="it-IT" dirty="0" smtClean="0"/>
              <a:t>                               </a:t>
            </a:r>
            <a:r>
              <a:rPr lang="it-IT" dirty="0" err="1" smtClean="0"/>
              <a:t>Tagalog</a:t>
            </a:r>
            <a:endParaRPr lang="it-IT" dirty="0" smtClean="0"/>
          </a:p>
          <a:p>
            <a:pPr algn="r"/>
            <a:endParaRPr lang="it-IT" dirty="0" smtClean="0"/>
          </a:p>
          <a:p>
            <a:pPr algn="r"/>
            <a:r>
              <a:rPr lang="it-IT" sz="1400" dirty="0" smtClean="0"/>
              <a:t>(the 1° </a:t>
            </a:r>
            <a:r>
              <a:rPr lang="it-IT" sz="1400" dirty="0" err="1" smtClean="0"/>
              <a:t>language</a:t>
            </a:r>
            <a:r>
              <a:rPr lang="it-IT" sz="1400" dirty="0" smtClean="0"/>
              <a:t> of the </a:t>
            </a:r>
            <a:r>
              <a:rPr lang="it-IT" sz="1400" dirty="0" err="1" smtClean="0"/>
              <a:t>Philippines</a:t>
            </a:r>
            <a:r>
              <a:rPr lang="it-IT" sz="1400" dirty="0" smtClean="0"/>
              <a:t>)</a:t>
            </a:r>
            <a:endParaRPr lang="it-IT" sz="1400"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it-IT" sz="4200" dirty="0" smtClean="0">
                <a:ln/>
                <a:solidFill>
                  <a:schemeClr val="accent5">
                    <a:tint val="50000"/>
                    <a:satMod val="180000"/>
                  </a:schemeClr>
                </a:solidFill>
              </a:rPr>
              <a:t>TYPICAL AMERICAN FOOD</a:t>
            </a:r>
            <a:endParaRPr lang="it-IT" sz="4200" dirty="0">
              <a:ln/>
              <a:solidFill>
                <a:schemeClr val="accent5">
                  <a:tint val="50000"/>
                  <a:satMod val="180000"/>
                </a:schemeClr>
              </a:solidFill>
            </a:endParaRPr>
          </a:p>
        </p:txBody>
      </p:sp>
      <p:pic>
        <p:nvPicPr>
          <p:cNvPr id="7" name="Segnaposto immagine 6" descr="hot_dogs.gif"/>
          <p:cNvPicPr>
            <a:picLocks noGrp="1" noChangeAspect="1"/>
          </p:cNvPicPr>
          <p:nvPr>
            <p:ph type="pic" idx="1"/>
          </p:nvPr>
        </p:nvPicPr>
        <p:blipFill>
          <a:blip r:embed="rId3" cstate="print"/>
          <a:srcRect l="26359" r="26359"/>
          <a:stretch>
            <a:fillRect/>
          </a:stretch>
        </p:blipFill>
        <p:spPr>
          <a:xfrm>
            <a:off x="1065213" y="1019175"/>
            <a:ext cx="4114800" cy="4114800"/>
          </a:xfrm>
        </p:spPr>
      </p:pic>
      <p:sp>
        <p:nvSpPr>
          <p:cNvPr id="4" name="Segnaposto testo 3"/>
          <p:cNvSpPr>
            <a:spLocks noGrp="1"/>
          </p:cNvSpPr>
          <p:nvPr>
            <p:ph type="body" sz="half" idx="2"/>
          </p:nvPr>
        </p:nvSpPr>
        <p:spPr>
          <a:xfrm>
            <a:off x="5556734" y="2998764"/>
            <a:ext cx="3335746" cy="3166539"/>
          </a:xfrm>
        </p:spPr>
        <p:txBody>
          <a:bodyPr>
            <a:normAutofit fontScale="92500" lnSpcReduction="20000"/>
          </a:bodyPr>
          <a:lstStyle/>
          <a:p>
            <a:r>
              <a:rPr lang="en-US" sz="1900" dirty="0" smtClean="0">
                <a:latin typeface="+mj-lt"/>
              </a:rPr>
              <a:t>Fast, junk, processed -- when it comes to American food, the country is best known for the stuff that's described by words better suited to greasy, grinding industrial output. </a:t>
            </a:r>
          </a:p>
          <a:p>
            <a:r>
              <a:rPr lang="en-US" sz="1900" dirty="0" smtClean="0">
                <a:latin typeface="+mj-lt"/>
              </a:rPr>
              <a:t>Some of the most popular American food products are </a:t>
            </a:r>
            <a:r>
              <a:rPr lang="en-US" sz="1900" b="1" dirty="0" smtClean="0">
                <a:solidFill>
                  <a:schemeClr val="accent5">
                    <a:lumMod val="60000"/>
                    <a:lumOff val="40000"/>
                  </a:schemeClr>
                </a:solidFill>
                <a:latin typeface="+mj-lt"/>
              </a:rPr>
              <a:t>hamburgers</a:t>
            </a:r>
            <a:r>
              <a:rPr lang="en-US" sz="1900" dirty="0" smtClean="0">
                <a:latin typeface="+mj-lt"/>
              </a:rPr>
              <a:t>, </a:t>
            </a:r>
            <a:r>
              <a:rPr lang="en-US" sz="1900" b="1" dirty="0" smtClean="0">
                <a:solidFill>
                  <a:schemeClr val="accent5">
                    <a:lumMod val="60000"/>
                    <a:lumOff val="40000"/>
                  </a:schemeClr>
                </a:solidFill>
                <a:latin typeface="+mj-lt"/>
              </a:rPr>
              <a:t>hot dogs</a:t>
            </a:r>
            <a:r>
              <a:rPr lang="en-US" sz="1900" dirty="0" smtClean="0">
                <a:latin typeface="+mj-lt"/>
              </a:rPr>
              <a:t>, </a:t>
            </a:r>
            <a:r>
              <a:rPr lang="en-US" sz="1900" b="1" dirty="0" smtClean="0">
                <a:solidFill>
                  <a:schemeClr val="accent5">
                    <a:lumMod val="60000"/>
                    <a:lumOff val="40000"/>
                  </a:schemeClr>
                </a:solidFill>
                <a:latin typeface="+mj-lt"/>
              </a:rPr>
              <a:t>cheeseburgers</a:t>
            </a:r>
            <a:r>
              <a:rPr lang="en-US" sz="1900" dirty="0" smtClean="0">
                <a:latin typeface="+mj-lt"/>
              </a:rPr>
              <a:t>, </a:t>
            </a:r>
            <a:r>
              <a:rPr lang="en-US" sz="1900" b="1" dirty="0" smtClean="0">
                <a:solidFill>
                  <a:schemeClr val="accent5">
                    <a:lumMod val="60000"/>
                    <a:lumOff val="40000"/>
                  </a:schemeClr>
                </a:solidFill>
                <a:latin typeface="+mj-lt"/>
              </a:rPr>
              <a:t>apple pie</a:t>
            </a:r>
            <a:r>
              <a:rPr lang="en-US" sz="1900" dirty="0" smtClean="0">
                <a:latin typeface="+mj-lt"/>
              </a:rPr>
              <a:t>, </a:t>
            </a:r>
            <a:r>
              <a:rPr lang="en-US" sz="1900" b="1" dirty="0" smtClean="0">
                <a:solidFill>
                  <a:schemeClr val="accent5">
                    <a:lumMod val="60000"/>
                    <a:lumOff val="40000"/>
                  </a:schemeClr>
                </a:solidFill>
                <a:latin typeface="+mj-lt"/>
              </a:rPr>
              <a:t>sweet  potatoes</a:t>
            </a:r>
            <a:r>
              <a:rPr lang="en-US" sz="1900" dirty="0" smtClean="0">
                <a:latin typeface="+mj-lt"/>
              </a:rPr>
              <a:t>, </a:t>
            </a:r>
            <a:r>
              <a:rPr lang="en-US" sz="1900" b="1" dirty="0" smtClean="0">
                <a:solidFill>
                  <a:schemeClr val="accent5">
                    <a:lumMod val="60000"/>
                    <a:lumOff val="40000"/>
                  </a:schemeClr>
                </a:solidFill>
                <a:latin typeface="+mj-lt"/>
              </a:rPr>
              <a:t>lemonade</a:t>
            </a:r>
            <a:r>
              <a:rPr lang="en-US" sz="1900" dirty="0" smtClean="0">
                <a:latin typeface="+mj-lt"/>
              </a:rPr>
              <a:t>, </a:t>
            </a:r>
            <a:r>
              <a:rPr lang="en-US" sz="1900" b="1" dirty="0" smtClean="0">
                <a:solidFill>
                  <a:schemeClr val="accent5">
                    <a:lumMod val="60000"/>
                    <a:lumOff val="40000"/>
                  </a:schemeClr>
                </a:solidFill>
                <a:latin typeface="+mj-lt"/>
              </a:rPr>
              <a:t>caramel apples</a:t>
            </a:r>
            <a:r>
              <a:rPr lang="en-US" sz="1900" dirty="0" smtClean="0">
                <a:latin typeface="+mj-lt"/>
              </a:rPr>
              <a:t>, </a:t>
            </a:r>
            <a:r>
              <a:rPr lang="en-US" sz="1900" b="1" dirty="0" smtClean="0">
                <a:solidFill>
                  <a:schemeClr val="accent5">
                    <a:lumMod val="60000"/>
                    <a:lumOff val="40000"/>
                  </a:schemeClr>
                </a:solidFill>
                <a:latin typeface="+mj-lt"/>
              </a:rPr>
              <a:t>coke</a:t>
            </a:r>
            <a:r>
              <a:rPr lang="en-US" sz="1900" dirty="0" smtClean="0">
                <a:latin typeface="+mj-lt"/>
              </a:rPr>
              <a:t>, </a:t>
            </a:r>
            <a:r>
              <a:rPr lang="en-US" sz="1900" b="1" dirty="0" smtClean="0">
                <a:solidFill>
                  <a:schemeClr val="accent5">
                    <a:lumMod val="60000"/>
                    <a:lumOff val="40000"/>
                  </a:schemeClr>
                </a:solidFill>
                <a:latin typeface="+mj-lt"/>
              </a:rPr>
              <a:t>pancakes</a:t>
            </a:r>
            <a:r>
              <a:rPr lang="en-US" sz="1900" dirty="0" smtClean="0">
                <a:latin typeface="+mj-lt"/>
              </a:rPr>
              <a:t>, </a:t>
            </a:r>
            <a:r>
              <a:rPr lang="en-US" sz="1900" b="1" dirty="0" smtClean="0">
                <a:solidFill>
                  <a:schemeClr val="accent5">
                    <a:lumMod val="60000"/>
                    <a:lumOff val="40000"/>
                  </a:schemeClr>
                </a:solidFill>
                <a:latin typeface="+mj-lt"/>
              </a:rPr>
              <a:t>chicken wings</a:t>
            </a:r>
            <a:r>
              <a:rPr lang="en-US" sz="1900" dirty="0" smtClean="0">
                <a:latin typeface="+mj-lt"/>
              </a:rPr>
              <a:t>. </a:t>
            </a:r>
          </a:p>
          <a:p>
            <a:endParaRPr lang="it-IT"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80112" y="1268760"/>
            <a:ext cx="3053868" cy="1253808"/>
          </a:xfrm>
        </p:spPr>
        <p:txBody>
          <a:bodyPr>
            <a:no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it-IT" sz="4400" dirty="0" smtClean="0">
                <a:ln/>
                <a:solidFill>
                  <a:schemeClr val="accent5">
                    <a:tint val="50000"/>
                    <a:satMod val="180000"/>
                  </a:schemeClr>
                </a:solidFill>
              </a:rPr>
              <a:t>TYPICAL ITALIAN FOOD</a:t>
            </a:r>
            <a:endParaRPr lang="it-IT" sz="4400" dirty="0">
              <a:ln/>
              <a:solidFill>
                <a:schemeClr val="accent5">
                  <a:tint val="50000"/>
                  <a:satMod val="180000"/>
                </a:schemeClr>
              </a:solidFill>
            </a:endParaRPr>
          </a:p>
        </p:txBody>
      </p:sp>
      <p:pic>
        <p:nvPicPr>
          <p:cNvPr id="6" name="Segnaposto immagine 5" descr="Pizza-Margherita-1024x678.jpg"/>
          <p:cNvPicPr>
            <a:picLocks noGrp="1" noChangeAspect="1"/>
          </p:cNvPicPr>
          <p:nvPr>
            <p:ph type="pic" idx="1"/>
          </p:nvPr>
        </p:nvPicPr>
        <p:blipFill>
          <a:blip r:embed="rId3" cstate="print"/>
          <a:srcRect l="16895" r="16895"/>
          <a:stretch>
            <a:fillRect/>
          </a:stretch>
        </p:blipFill>
        <p:spPr>
          <a:xfrm>
            <a:off x="1065213" y="1019175"/>
            <a:ext cx="4114800" cy="4114800"/>
          </a:xfrm>
        </p:spPr>
      </p:pic>
      <p:sp>
        <p:nvSpPr>
          <p:cNvPr id="4" name="Segnaposto testo 3"/>
          <p:cNvSpPr>
            <a:spLocks noGrp="1"/>
          </p:cNvSpPr>
          <p:nvPr>
            <p:ph type="body" sz="half" idx="2"/>
          </p:nvPr>
        </p:nvSpPr>
        <p:spPr>
          <a:xfrm>
            <a:off x="5508104" y="2708920"/>
            <a:ext cx="3407754" cy="3670595"/>
          </a:xfrm>
        </p:spPr>
        <p:txBody>
          <a:bodyPr>
            <a:normAutofit lnSpcReduction="10000"/>
          </a:bodyPr>
          <a:lstStyle/>
          <a:p>
            <a:r>
              <a:rPr lang="en-US" sz="1800" dirty="0" smtClean="0">
                <a:latin typeface="+mj-lt"/>
              </a:rPr>
              <a:t>Italian cuisine is strongly influenced  by local history and traditions, as well as by the local and seasonal availability of products.</a:t>
            </a:r>
          </a:p>
          <a:p>
            <a:r>
              <a:rPr lang="en-US" sz="1800" dirty="0" smtClean="0">
                <a:latin typeface="+mj-lt"/>
              </a:rPr>
              <a:t>Some of the most popular Italian dishes are </a:t>
            </a:r>
            <a:r>
              <a:rPr lang="en-US" sz="1800" b="1" dirty="0" smtClean="0">
                <a:solidFill>
                  <a:schemeClr val="accent5">
                    <a:lumMod val="60000"/>
                    <a:lumOff val="40000"/>
                  </a:schemeClr>
                </a:solidFill>
                <a:latin typeface="+mj-lt"/>
              </a:rPr>
              <a:t>pizza</a:t>
            </a:r>
            <a:r>
              <a:rPr lang="en-US" sz="1800" dirty="0" smtClean="0">
                <a:latin typeface="+mj-lt"/>
              </a:rPr>
              <a:t>, </a:t>
            </a:r>
            <a:r>
              <a:rPr lang="en-US" sz="1800" b="1" dirty="0" smtClean="0">
                <a:solidFill>
                  <a:schemeClr val="accent5">
                    <a:lumMod val="60000"/>
                    <a:lumOff val="40000"/>
                  </a:schemeClr>
                </a:solidFill>
                <a:latin typeface="+mj-lt"/>
              </a:rPr>
              <a:t>pasta</a:t>
            </a:r>
            <a:r>
              <a:rPr lang="en-US" sz="1800" dirty="0" smtClean="0">
                <a:latin typeface="+mj-lt"/>
              </a:rPr>
              <a:t>, </a:t>
            </a:r>
            <a:r>
              <a:rPr lang="en-US" sz="1800" b="1" dirty="0" smtClean="0">
                <a:solidFill>
                  <a:schemeClr val="accent5">
                    <a:lumMod val="60000"/>
                    <a:lumOff val="40000"/>
                  </a:schemeClr>
                </a:solidFill>
                <a:latin typeface="+mj-lt"/>
              </a:rPr>
              <a:t>risotto</a:t>
            </a:r>
            <a:r>
              <a:rPr lang="en-US" sz="1800" dirty="0" smtClean="0">
                <a:latin typeface="+mj-lt"/>
              </a:rPr>
              <a:t>, </a:t>
            </a:r>
            <a:r>
              <a:rPr lang="en-US" sz="1800" b="1" dirty="0" smtClean="0">
                <a:solidFill>
                  <a:schemeClr val="accent5">
                    <a:lumMod val="60000"/>
                    <a:lumOff val="40000"/>
                  </a:schemeClr>
                </a:solidFill>
                <a:latin typeface="+mj-lt"/>
              </a:rPr>
              <a:t>mozzarella cheese</a:t>
            </a:r>
            <a:r>
              <a:rPr lang="en-US" sz="1800" dirty="0" smtClean="0">
                <a:latin typeface="+mj-lt"/>
              </a:rPr>
              <a:t>, </a:t>
            </a:r>
            <a:r>
              <a:rPr lang="en-US" sz="1800" b="1" dirty="0" err="1" smtClean="0">
                <a:solidFill>
                  <a:schemeClr val="accent5">
                    <a:lumMod val="60000"/>
                    <a:lumOff val="40000"/>
                  </a:schemeClr>
                </a:solidFill>
                <a:latin typeface="+mj-lt"/>
              </a:rPr>
              <a:t>grana</a:t>
            </a:r>
            <a:r>
              <a:rPr lang="en-US" sz="1800" b="1" dirty="0" smtClean="0">
                <a:solidFill>
                  <a:schemeClr val="accent5">
                    <a:lumMod val="60000"/>
                    <a:lumOff val="40000"/>
                  </a:schemeClr>
                </a:solidFill>
                <a:latin typeface="+mj-lt"/>
              </a:rPr>
              <a:t> cheese</a:t>
            </a:r>
            <a:r>
              <a:rPr lang="en-US" sz="1800" dirty="0" smtClean="0">
                <a:latin typeface="+mj-lt"/>
              </a:rPr>
              <a:t>, </a:t>
            </a:r>
            <a:r>
              <a:rPr lang="en-US" sz="1800" b="1" dirty="0" smtClean="0">
                <a:solidFill>
                  <a:schemeClr val="accent5">
                    <a:lumMod val="60000"/>
                    <a:lumOff val="40000"/>
                  </a:schemeClr>
                </a:solidFill>
                <a:latin typeface="+mj-lt"/>
              </a:rPr>
              <a:t>Parma ham,</a:t>
            </a:r>
            <a:r>
              <a:rPr lang="en-US" sz="1800" b="1" dirty="0" smtClean="0">
                <a:latin typeface="+mj-lt"/>
              </a:rPr>
              <a:t> </a:t>
            </a:r>
            <a:r>
              <a:rPr lang="en-US" sz="1800" b="1" dirty="0" err="1" smtClean="0">
                <a:solidFill>
                  <a:schemeClr val="accent5">
                    <a:lumMod val="60000"/>
                    <a:lumOff val="40000"/>
                  </a:schemeClr>
                </a:solidFill>
                <a:latin typeface="+mj-lt"/>
              </a:rPr>
              <a:t>panettone</a:t>
            </a:r>
            <a:r>
              <a:rPr lang="en-US" sz="1800" dirty="0" smtClean="0">
                <a:latin typeface="+mj-lt"/>
              </a:rPr>
              <a:t>, </a:t>
            </a:r>
            <a:r>
              <a:rPr lang="en-US" sz="1800" b="1" dirty="0" smtClean="0">
                <a:solidFill>
                  <a:schemeClr val="accent5">
                    <a:lumMod val="60000"/>
                    <a:lumOff val="40000"/>
                  </a:schemeClr>
                </a:solidFill>
                <a:latin typeface="+mj-lt"/>
              </a:rPr>
              <a:t>polenta</a:t>
            </a:r>
            <a:r>
              <a:rPr lang="en-US" sz="1800" dirty="0" smtClean="0">
                <a:latin typeface="+mj-lt"/>
              </a:rPr>
              <a:t> and </a:t>
            </a:r>
            <a:r>
              <a:rPr lang="en-US" sz="1800" b="1" dirty="0" err="1" smtClean="0">
                <a:solidFill>
                  <a:schemeClr val="accent5">
                    <a:lumMod val="60000"/>
                    <a:lumOff val="40000"/>
                  </a:schemeClr>
                </a:solidFill>
                <a:latin typeface="+mj-lt"/>
              </a:rPr>
              <a:t>baccalà</a:t>
            </a:r>
            <a:r>
              <a:rPr lang="en-US" sz="1800" dirty="0" smtClean="0">
                <a:latin typeface="+mj-lt"/>
              </a:rPr>
              <a:t>.</a:t>
            </a:r>
          </a:p>
          <a:p>
            <a:r>
              <a:rPr lang="it-IT" sz="1800" dirty="0" smtClean="0">
                <a:latin typeface="+mj-lt"/>
              </a:rPr>
              <a:t>Italy</a:t>
            </a:r>
            <a:r>
              <a:rPr lang="en-US" sz="1800" dirty="0" smtClean="0">
                <a:latin typeface="+mj-lt"/>
              </a:rPr>
              <a:t> is also home of the oldest wine-producing regions in the world.</a:t>
            </a:r>
            <a:endParaRPr lang="it-IT" sz="1800" dirty="0">
              <a:latin typeface="+mj-lt"/>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9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Script" pitchFamily="34" charset="0"/>
              </a:rPr>
              <a:t>Sources</a:t>
            </a:r>
            <a:r>
              <a:rPr lang="it-IT"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Script" pitchFamily="34" charset="0"/>
              </a:rPr>
              <a:t>:</a:t>
            </a:r>
            <a:endParaRPr lang="it-IT"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Script" pitchFamily="34" charset="0"/>
            </a:endParaRPr>
          </a:p>
        </p:txBody>
      </p:sp>
      <p:sp>
        <p:nvSpPr>
          <p:cNvPr id="6" name="Segnaposto contenuto 5"/>
          <p:cNvSpPr>
            <a:spLocks noGrp="1"/>
          </p:cNvSpPr>
          <p:nvPr>
            <p:ph idx="1"/>
          </p:nvPr>
        </p:nvSpPr>
        <p:spPr>
          <a:xfrm>
            <a:off x="467544" y="1844824"/>
            <a:ext cx="7488832" cy="4525963"/>
          </a:xfrm>
        </p:spPr>
        <p:txBody>
          <a:bodyPr>
            <a:normAutofit/>
          </a:bodyPr>
          <a:lstStyle/>
          <a:p>
            <a:r>
              <a:rPr lang="it-IT" sz="1800" dirty="0" smtClean="0">
                <a:latin typeface="+mj-lt"/>
              </a:rPr>
              <a:t>http://en.wikipedia.org</a:t>
            </a:r>
          </a:p>
          <a:p>
            <a:r>
              <a:rPr lang="it-IT" sz="1800" dirty="0" smtClean="0">
                <a:latin typeface="+mj-lt"/>
              </a:rPr>
              <a:t>http://travel.cnn.com/explorations/eat/b </a:t>
            </a:r>
            <a:r>
              <a:rPr lang="it-IT" sz="1800" dirty="0" err="1" smtClean="0">
                <a:latin typeface="+mj-lt"/>
              </a:rPr>
              <a:t>est-usa-travel</a:t>
            </a:r>
            <a:r>
              <a:rPr lang="it-IT" sz="1800" dirty="0" smtClean="0">
                <a:latin typeface="+mj-lt"/>
              </a:rPr>
              <a:t>/top-50-american-foods-513946  </a:t>
            </a:r>
          </a:p>
          <a:p>
            <a:r>
              <a:rPr lang="it-IT" sz="1800" dirty="0" smtClean="0">
                <a:latin typeface="+mj-lt"/>
              </a:rPr>
              <a:t>http://www.yourguidetoitaly.com/</a:t>
            </a:r>
            <a:r>
              <a:rPr lang="it-IT" sz="1800" dirty="0" err="1" smtClean="0">
                <a:latin typeface="+mj-lt"/>
              </a:rPr>
              <a:t>popular-foods-of-italy.html</a:t>
            </a:r>
            <a:endParaRPr lang="it-IT" sz="1800" dirty="0" smtClean="0">
              <a:latin typeface="+mj-lt"/>
            </a:endParaRPr>
          </a:p>
          <a:p>
            <a:r>
              <a:rPr lang="it-IT" sz="1800" dirty="0" smtClean="0">
                <a:latin typeface="+mj-lt"/>
              </a:rPr>
              <a:t>http://educationnext.org/time-for-school</a:t>
            </a:r>
          </a:p>
          <a:p>
            <a:r>
              <a:rPr lang="it-IT" sz="1800" dirty="0" smtClean="0">
                <a:latin typeface="+mj-lt"/>
              </a:rPr>
              <a:t>http://www.therichest.com/</a:t>
            </a:r>
            <a:r>
              <a:rPr lang="it-IT" sz="1800" dirty="0" err="1" smtClean="0">
                <a:latin typeface="+mj-lt"/>
              </a:rPr>
              <a:t>sports</a:t>
            </a:r>
            <a:r>
              <a:rPr lang="it-IT" sz="1800" dirty="0" smtClean="0">
                <a:latin typeface="+mj-lt"/>
              </a:rPr>
              <a:t>/</a:t>
            </a:r>
            <a:r>
              <a:rPr lang="it-IT" sz="1800" dirty="0" err="1" smtClean="0">
                <a:latin typeface="+mj-lt"/>
              </a:rPr>
              <a:t>most-popular-sports-in-america</a:t>
            </a:r>
            <a:endParaRPr lang="it-IT" sz="1800" dirty="0" smtClean="0">
              <a:latin typeface="+mj-lt"/>
            </a:endParaRPr>
          </a:p>
          <a:p>
            <a:r>
              <a:rPr lang="it-IT" sz="1800" dirty="0" smtClean="0">
                <a:latin typeface="+mj-lt"/>
              </a:rPr>
              <a:t>http://incorporateinitaly.wordpress.com/2013/07/15/typical-italian-or-italian-stereotype</a:t>
            </a:r>
          </a:p>
          <a:p>
            <a:r>
              <a:rPr lang="it-IT" sz="1800" dirty="0" smtClean="0">
                <a:latin typeface="+mj-lt"/>
              </a:rPr>
              <a:t>http://www15.uta.fi/FAST/US7/REF/</a:t>
            </a:r>
            <a:r>
              <a:rPr lang="it-IT" sz="1800" dirty="0" err="1" smtClean="0">
                <a:latin typeface="+mj-lt"/>
              </a:rPr>
              <a:t>us-stero.html</a:t>
            </a:r>
            <a:endParaRPr lang="it-IT" sz="1800" dirty="0" smtClean="0">
              <a:latin typeface="+mj-lt"/>
            </a:endParaRPr>
          </a:p>
          <a:p>
            <a:r>
              <a:rPr lang="it-IT" sz="1800" dirty="0" smtClean="0">
                <a:latin typeface="+mj-lt"/>
              </a:rPr>
              <a:t>http://k1047.cbslocal.com/2013/05/18/top-10-stereotypes-about-americans</a:t>
            </a:r>
          </a:p>
          <a:p>
            <a:r>
              <a:rPr lang="it-IT" sz="1800" dirty="0" smtClean="0">
                <a:latin typeface="+mj-lt"/>
              </a:rPr>
              <a:t>http://usa.usembassy.de/sports.html</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Segnaposto contenuto 10"/>
          <p:cNvGraphicFramePr>
            <a:graphicFrameLocks noGrp="1"/>
          </p:cNvGraphicFramePr>
          <p:nvPr>
            <p:ph idx="1"/>
          </p:nvPr>
        </p:nvGraphicFramePr>
        <p:xfrm>
          <a:off x="179512" y="548680"/>
          <a:ext cx="7128792" cy="5400600"/>
        </p:xfrm>
        <a:graphic>
          <a:graphicData uri="http://schemas.openxmlformats.org/drawingml/2006/table">
            <a:tbl>
              <a:tblPr firstRow="1" bandRow="1">
                <a:tableStyleId>{BC89EF96-8CEA-46FF-86C4-4CE0E7609802}</a:tableStyleId>
              </a:tblPr>
              <a:tblGrid>
                <a:gridCol w="3564396"/>
                <a:gridCol w="3564396"/>
              </a:tblGrid>
              <a:tr h="889511">
                <a:tc>
                  <a:txBody>
                    <a:bodyPr/>
                    <a:lstStyle/>
                    <a:p>
                      <a:pPr algn="ctr"/>
                      <a:endParaRPr lang="it-IT" sz="1800" baseline="0" dirty="0" smtClean="0">
                        <a:latin typeface="+mj-lt"/>
                      </a:endParaRPr>
                    </a:p>
                    <a:p>
                      <a:pPr algn="ctr"/>
                      <a:r>
                        <a:rPr lang="it-IT" sz="1800" baseline="0" dirty="0" smtClean="0">
                          <a:latin typeface="+mj-lt"/>
                        </a:rPr>
                        <a:t>Florida</a:t>
                      </a:r>
                      <a:endParaRPr lang="it-IT" sz="1800" dirty="0">
                        <a:latin typeface="+mj-lt"/>
                      </a:endParaRPr>
                    </a:p>
                  </a:txBody>
                  <a:tcPr/>
                </a:tc>
                <a:tc>
                  <a:txBody>
                    <a:bodyPr/>
                    <a:lstStyle/>
                    <a:p>
                      <a:pPr algn="ctr"/>
                      <a:endParaRPr lang="it-IT" sz="1800" dirty="0" smtClean="0">
                        <a:latin typeface="+mj-lt"/>
                      </a:endParaRPr>
                    </a:p>
                    <a:p>
                      <a:pPr algn="ctr"/>
                      <a:r>
                        <a:rPr lang="it-IT" sz="1800" dirty="0" err="1" smtClean="0">
                          <a:latin typeface="+mj-lt"/>
                        </a:rPr>
                        <a:t>Northern</a:t>
                      </a:r>
                      <a:r>
                        <a:rPr lang="it-IT" sz="1800" baseline="0" dirty="0" smtClean="0">
                          <a:latin typeface="+mj-lt"/>
                        </a:rPr>
                        <a:t> </a:t>
                      </a:r>
                      <a:r>
                        <a:rPr lang="it-IT" sz="1800" dirty="0" smtClean="0">
                          <a:latin typeface="+mj-lt"/>
                        </a:rPr>
                        <a:t>Italy</a:t>
                      </a:r>
                      <a:endParaRPr lang="it-IT" sz="1800" dirty="0">
                        <a:latin typeface="+mj-lt"/>
                      </a:endParaRPr>
                    </a:p>
                  </a:txBody>
                  <a:tcPr/>
                </a:tc>
              </a:tr>
              <a:tr h="4511089">
                <a:tc>
                  <a:txBody>
                    <a:bodyPr/>
                    <a:lstStyle/>
                    <a:p>
                      <a:pPr algn="l"/>
                      <a:endParaRPr kumimoji="0" lang="en-US" sz="1600" kern="1200" dirty="0" smtClean="0">
                        <a:solidFill>
                          <a:schemeClr val="tx1"/>
                        </a:solidFill>
                        <a:latin typeface="+mj-lt"/>
                        <a:ea typeface="+mn-ea"/>
                        <a:cs typeface="+mn-cs"/>
                      </a:endParaRPr>
                    </a:p>
                    <a:p>
                      <a:pPr algn="l"/>
                      <a:r>
                        <a:rPr kumimoji="0" lang="en-US" sz="1600" kern="1200" dirty="0" smtClean="0">
                          <a:solidFill>
                            <a:schemeClr val="tx1"/>
                          </a:solidFill>
                          <a:latin typeface="+mj-lt"/>
                          <a:ea typeface="+mn-ea"/>
                          <a:cs typeface="+mn-cs"/>
                        </a:rPr>
                        <a:t>The</a:t>
                      </a:r>
                      <a:r>
                        <a:rPr kumimoji="0" lang="en-US" sz="1600" kern="1200" baseline="0" dirty="0" smtClean="0">
                          <a:solidFill>
                            <a:schemeClr val="tx1"/>
                          </a:solidFill>
                          <a:latin typeface="+mj-lt"/>
                          <a:ea typeface="+mn-ea"/>
                          <a:cs typeface="+mn-cs"/>
                        </a:rPr>
                        <a:t> climate is </a:t>
                      </a:r>
                      <a:r>
                        <a:rPr kumimoji="0" lang="en-US" sz="1600" b="1" i="0" kern="1200" dirty="0" smtClean="0">
                          <a:solidFill>
                            <a:schemeClr val="accent5">
                              <a:lumMod val="60000"/>
                              <a:lumOff val="40000"/>
                            </a:schemeClr>
                          </a:solidFill>
                          <a:latin typeface="+mj-lt"/>
                          <a:ea typeface="+mn-ea"/>
                          <a:cs typeface="+mn-cs"/>
                        </a:rPr>
                        <a:t>tempered</a:t>
                      </a:r>
                      <a:r>
                        <a:rPr kumimoji="0" lang="en-US" sz="1600" kern="1200" dirty="0" smtClean="0">
                          <a:solidFill>
                            <a:schemeClr val="tx1"/>
                          </a:solidFill>
                          <a:latin typeface="+mj-lt"/>
                          <a:ea typeface="+mn-ea"/>
                          <a:cs typeface="+mn-cs"/>
                        </a:rPr>
                        <a:t> </a:t>
                      </a:r>
                      <a:r>
                        <a:rPr kumimoji="0" lang="en-US" sz="1600" kern="1200" baseline="0" dirty="0" smtClean="0">
                          <a:solidFill>
                            <a:schemeClr val="tx1"/>
                          </a:solidFill>
                          <a:latin typeface="+mj-lt"/>
                          <a:ea typeface="+mn-ea"/>
                          <a:cs typeface="+mn-cs"/>
                        </a:rPr>
                        <a:t> since</a:t>
                      </a:r>
                      <a:r>
                        <a:rPr kumimoji="0" lang="en-US" sz="1600" kern="1200" dirty="0" smtClean="0">
                          <a:solidFill>
                            <a:schemeClr val="tx1"/>
                          </a:solidFill>
                          <a:latin typeface="+mj-lt"/>
                          <a:ea typeface="+mn-ea"/>
                          <a:cs typeface="+mn-cs"/>
                        </a:rPr>
                        <a:t> the state isn’t very distant from the ocean. </a:t>
                      </a:r>
                    </a:p>
                    <a:p>
                      <a:pPr algn="l"/>
                      <a:r>
                        <a:rPr kumimoji="0" lang="en-US" sz="1600" kern="1200" dirty="0" smtClean="0">
                          <a:solidFill>
                            <a:schemeClr val="tx1"/>
                          </a:solidFill>
                          <a:latin typeface="+mj-lt"/>
                          <a:ea typeface="+mn-ea"/>
                          <a:cs typeface="+mn-cs"/>
                        </a:rPr>
                        <a:t>In</a:t>
                      </a:r>
                      <a:r>
                        <a:rPr kumimoji="0" lang="en-US" sz="1600" kern="1200" baseline="0" dirty="0" smtClean="0">
                          <a:solidFill>
                            <a:schemeClr val="tx1"/>
                          </a:solidFill>
                          <a:latin typeface="+mj-lt"/>
                          <a:ea typeface="+mn-ea"/>
                          <a:cs typeface="+mn-cs"/>
                        </a:rPr>
                        <a:t> the </a:t>
                      </a:r>
                      <a:r>
                        <a:rPr kumimoji="0" lang="en-US" sz="1600" b="1" kern="1200" baseline="0" dirty="0" smtClean="0">
                          <a:solidFill>
                            <a:schemeClr val="accent5">
                              <a:lumMod val="60000"/>
                              <a:lumOff val="40000"/>
                            </a:schemeClr>
                          </a:solidFill>
                          <a:latin typeface="+mj-lt"/>
                          <a:ea typeface="+mn-ea"/>
                          <a:cs typeface="+mn-cs"/>
                        </a:rPr>
                        <a:t>northern and central part </a:t>
                      </a:r>
                      <a:r>
                        <a:rPr kumimoji="0" lang="en-US" sz="1600" kern="1200" baseline="0" dirty="0" smtClean="0">
                          <a:solidFill>
                            <a:schemeClr val="tx1"/>
                          </a:solidFill>
                          <a:latin typeface="+mj-lt"/>
                          <a:ea typeface="+mn-ea"/>
                          <a:cs typeface="+mn-cs"/>
                        </a:rPr>
                        <a:t>of the state the </a:t>
                      </a:r>
                      <a:r>
                        <a:rPr kumimoji="0" lang="en-US" sz="1600" kern="1200" dirty="0" smtClean="0">
                          <a:solidFill>
                            <a:schemeClr val="tx1"/>
                          </a:solidFill>
                          <a:latin typeface="+mj-lt"/>
                          <a:ea typeface="+mn-ea"/>
                          <a:cs typeface="+mn-cs"/>
                        </a:rPr>
                        <a:t>climate is </a:t>
                      </a:r>
                      <a:r>
                        <a:rPr kumimoji="0" lang="en-US" sz="1600" b="1" kern="1200" dirty="0" smtClean="0">
                          <a:solidFill>
                            <a:schemeClr val="accent5">
                              <a:lumMod val="60000"/>
                              <a:lumOff val="40000"/>
                            </a:schemeClr>
                          </a:solidFill>
                          <a:latin typeface="+mj-lt"/>
                          <a:ea typeface="+mn-ea"/>
                          <a:cs typeface="+mn-cs"/>
                        </a:rPr>
                        <a:t>humid subtropical</a:t>
                      </a:r>
                      <a:r>
                        <a:rPr kumimoji="0" lang="en-US" sz="1600" kern="1200" dirty="0" smtClean="0">
                          <a:solidFill>
                            <a:schemeClr val="tx1"/>
                          </a:solidFill>
                          <a:latin typeface="+mj-lt"/>
                          <a:ea typeface="+mn-ea"/>
                          <a:cs typeface="+mn-cs"/>
                        </a:rPr>
                        <a:t>, whereas</a:t>
                      </a:r>
                      <a:r>
                        <a:rPr kumimoji="0" lang="en-US" sz="1600" kern="1200" baseline="0" dirty="0" smtClean="0">
                          <a:solidFill>
                            <a:schemeClr val="tx1"/>
                          </a:solidFill>
                          <a:latin typeface="+mj-lt"/>
                          <a:ea typeface="+mn-ea"/>
                          <a:cs typeface="+mn-cs"/>
                        </a:rPr>
                        <a:t> </a:t>
                      </a:r>
                      <a:r>
                        <a:rPr kumimoji="0" lang="en-US" sz="1600" b="1" kern="1200" dirty="0" smtClean="0">
                          <a:solidFill>
                            <a:schemeClr val="accent5">
                              <a:lumMod val="60000"/>
                              <a:lumOff val="40000"/>
                            </a:schemeClr>
                          </a:solidFill>
                          <a:latin typeface="+mj-lt"/>
                          <a:ea typeface="+mn-ea"/>
                          <a:cs typeface="+mn-cs"/>
                        </a:rPr>
                        <a:t>southern coastal areas </a:t>
                      </a:r>
                      <a:r>
                        <a:rPr kumimoji="0" lang="en-US" sz="1600" kern="1200" dirty="0" smtClean="0">
                          <a:solidFill>
                            <a:schemeClr val="tx1"/>
                          </a:solidFill>
                          <a:latin typeface="+mj-lt"/>
                          <a:ea typeface="+mn-ea"/>
                          <a:cs typeface="+mn-cs"/>
                        </a:rPr>
                        <a:t>have a </a:t>
                      </a:r>
                      <a:r>
                        <a:rPr kumimoji="0" lang="en-US" sz="1600" b="1" kern="1200" dirty="0" smtClean="0">
                          <a:solidFill>
                            <a:schemeClr val="accent5">
                              <a:lumMod val="60000"/>
                              <a:lumOff val="40000"/>
                            </a:schemeClr>
                          </a:solidFill>
                          <a:latin typeface="+mj-lt"/>
                          <a:ea typeface="+mn-ea"/>
                          <a:cs typeface="+mn-cs"/>
                        </a:rPr>
                        <a:t>tropical </a:t>
                      </a:r>
                      <a:r>
                        <a:rPr kumimoji="0" lang="en-US" sz="1600" kern="1200" dirty="0" smtClean="0">
                          <a:solidFill>
                            <a:schemeClr val="tx1"/>
                          </a:solidFill>
                          <a:latin typeface="+mj-lt"/>
                          <a:ea typeface="+mn-ea"/>
                          <a:cs typeface="+mn-cs"/>
                        </a:rPr>
                        <a:t>climate.</a:t>
                      </a:r>
                      <a:endParaRPr kumimoji="0" lang="it-IT" sz="1600" kern="1200" dirty="0" smtClean="0">
                        <a:solidFill>
                          <a:schemeClr val="tx1"/>
                        </a:solidFill>
                        <a:latin typeface="+mj-lt"/>
                        <a:ea typeface="+mn-ea"/>
                        <a:cs typeface="+mn-cs"/>
                      </a:endParaRPr>
                    </a:p>
                    <a:p>
                      <a:pPr algn="l"/>
                      <a:r>
                        <a:rPr kumimoji="0" lang="en-US" sz="1600" kern="1200" dirty="0" smtClean="0">
                          <a:solidFill>
                            <a:schemeClr val="tx1"/>
                          </a:solidFill>
                          <a:latin typeface="+mj-lt"/>
                          <a:ea typeface="+mn-ea"/>
                          <a:cs typeface="+mn-cs"/>
                        </a:rPr>
                        <a:t>In the summer, high temperatures seldom exceed 38°C.,</a:t>
                      </a:r>
                      <a:r>
                        <a:rPr kumimoji="0" lang="en-US" sz="1600" kern="1200" baseline="0" dirty="0" smtClean="0">
                          <a:solidFill>
                            <a:schemeClr val="tx1"/>
                          </a:solidFill>
                          <a:latin typeface="+mj-lt"/>
                          <a:ea typeface="+mn-ea"/>
                          <a:cs typeface="+mn-cs"/>
                        </a:rPr>
                        <a:t> whereas in winter the state </a:t>
                      </a:r>
                      <a:r>
                        <a:rPr kumimoji="0" lang="en-US" sz="1600" kern="1200" dirty="0" smtClean="0">
                          <a:solidFill>
                            <a:schemeClr val="tx1"/>
                          </a:solidFill>
                          <a:latin typeface="+mj-lt"/>
                          <a:ea typeface="+mn-ea"/>
                          <a:cs typeface="+mn-cs"/>
                        </a:rPr>
                        <a:t>rarely encounters freezing temperatures. </a:t>
                      </a:r>
                    </a:p>
                    <a:p>
                      <a:pPr algn="l"/>
                      <a:r>
                        <a:rPr kumimoji="0" lang="en-US" sz="1600" kern="1200" dirty="0" smtClean="0">
                          <a:solidFill>
                            <a:schemeClr val="tx1"/>
                          </a:solidFill>
                          <a:latin typeface="+mj-lt"/>
                          <a:ea typeface="+mn-ea"/>
                          <a:cs typeface="+mn-cs"/>
                        </a:rPr>
                        <a:t>Even though Florida’s nickname is “</a:t>
                      </a:r>
                      <a:r>
                        <a:rPr kumimoji="0" lang="en-US" sz="1600" b="1" kern="1200" dirty="0" smtClean="0">
                          <a:solidFill>
                            <a:schemeClr val="accent5">
                              <a:lumMod val="60000"/>
                              <a:lumOff val="40000"/>
                            </a:schemeClr>
                          </a:solidFill>
                          <a:latin typeface="+mj-lt"/>
                          <a:ea typeface="+mn-ea"/>
                          <a:cs typeface="+mn-cs"/>
                        </a:rPr>
                        <a:t>Sunshine State</a:t>
                      </a:r>
                      <a:r>
                        <a:rPr kumimoji="0" lang="en-US" sz="1600" kern="1200" dirty="0" smtClean="0">
                          <a:solidFill>
                            <a:schemeClr val="tx1"/>
                          </a:solidFill>
                          <a:latin typeface="+mj-lt"/>
                          <a:ea typeface="+mn-ea"/>
                          <a:cs typeface="+mn-cs"/>
                        </a:rPr>
                        <a:t>”, the</a:t>
                      </a:r>
                      <a:r>
                        <a:rPr kumimoji="0" lang="en-US" sz="1600" kern="1200" baseline="0" dirty="0" smtClean="0">
                          <a:solidFill>
                            <a:schemeClr val="tx1"/>
                          </a:solidFill>
                          <a:latin typeface="+mj-lt"/>
                          <a:ea typeface="+mn-ea"/>
                          <a:cs typeface="+mn-cs"/>
                        </a:rPr>
                        <a:t> state </a:t>
                      </a:r>
                      <a:r>
                        <a:rPr kumimoji="0" lang="en-US" sz="1600" kern="1200" dirty="0" smtClean="0">
                          <a:solidFill>
                            <a:schemeClr val="tx1"/>
                          </a:solidFill>
                          <a:latin typeface="+mj-lt"/>
                          <a:ea typeface="+mn-ea"/>
                          <a:cs typeface="+mn-cs"/>
                        </a:rPr>
                        <a:t>has one of the highest average precipitation levels of any state. </a:t>
                      </a:r>
                      <a:endParaRPr kumimoji="0" lang="it-IT" sz="1600" kern="1200" dirty="0" smtClean="0">
                        <a:solidFill>
                          <a:schemeClr val="tx1"/>
                        </a:solidFill>
                        <a:latin typeface="+mj-lt"/>
                        <a:ea typeface="+mn-ea"/>
                        <a:cs typeface="+mn-cs"/>
                      </a:endParaRPr>
                    </a:p>
                    <a:p>
                      <a:pPr algn="l"/>
                      <a:r>
                        <a:rPr kumimoji="0" lang="en-US" sz="1600" kern="1200" dirty="0" smtClean="0">
                          <a:solidFill>
                            <a:schemeClr val="tx1"/>
                          </a:solidFill>
                          <a:latin typeface="+mj-lt"/>
                          <a:ea typeface="+mn-ea"/>
                          <a:cs typeface="+mn-cs"/>
                        </a:rPr>
                        <a:t>Florida is  also known to</a:t>
                      </a:r>
                      <a:r>
                        <a:rPr kumimoji="0" lang="en-US" sz="1600" kern="1200" baseline="0" dirty="0" smtClean="0">
                          <a:solidFill>
                            <a:schemeClr val="tx1"/>
                          </a:solidFill>
                          <a:latin typeface="+mj-lt"/>
                          <a:ea typeface="+mn-ea"/>
                          <a:cs typeface="+mn-cs"/>
                        </a:rPr>
                        <a:t> be </a:t>
                      </a:r>
                      <a:r>
                        <a:rPr kumimoji="0" lang="en-US" sz="1600" kern="1200" dirty="0" smtClean="0">
                          <a:solidFill>
                            <a:schemeClr val="tx1"/>
                          </a:solidFill>
                          <a:latin typeface="+mj-lt"/>
                          <a:ea typeface="+mn-ea"/>
                          <a:cs typeface="+mn-cs"/>
                        </a:rPr>
                        <a:t>the most hurricane-prone state.</a:t>
                      </a:r>
                      <a:endParaRPr kumimoji="0" lang="it-IT" sz="1600" kern="1200" dirty="0" smtClean="0">
                        <a:solidFill>
                          <a:schemeClr val="tx1"/>
                        </a:solidFill>
                        <a:latin typeface="+mj-lt"/>
                        <a:ea typeface="+mn-ea"/>
                        <a:cs typeface="+mn-cs"/>
                      </a:endParaRPr>
                    </a:p>
                    <a:p>
                      <a:endParaRPr kumimoji="0" lang="it-IT" sz="1600"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latin typeface="+mj-lt"/>
                          <a:ea typeface="+mn-ea"/>
                          <a:cs typeface="+mn-cs"/>
                        </a:rPr>
                        <a:t>The climate is marked by </a:t>
                      </a:r>
                      <a:r>
                        <a:rPr kumimoji="0" lang="en-US" sz="1600" b="1" kern="1200" dirty="0" smtClean="0">
                          <a:solidFill>
                            <a:schemeClr val="accent5">
                              <a:lumMod val="60000"/>
                              <a:lumOff val="40000"/>
                            </a:schemeClr>
                          </a:solidFill>
                          <a:latin typeface="+mj-lt"/>
                          <a:ea typeface="+mn-ea"/>
                          <a:cs typeface="+mn-cs"/>
                        </a:rPr>
                        <a:t>hot</a:t>
                      </a:r>
                      <a:r>
                        <a:rPr kumimoji="0" lang="en-US" sz="1600" kern="1200" dirty="0" smtClean="0">
                          <a:solidFill>
                            <a:schemeClr val="accent5">
                              <a:lumMod val="60000"/>
                              <a:lumOff val="40000"/>
                            </a:schemeClr>
                          </a:solidFill>
                          <a:latin typeface="+mj-lt"/>
                          <a:ea typeface="+mn-ea"/>
                          <a:cs typeface="+mn-cs"/>
                        </a:rPr>
                        <a:t> </a:t>
                      </a:r>
                      <a:r>
                        <a:rPr kumimoji="0" lang="en-US" sz="1600" kern="1200" dirty="0" smtClean="0">
                          <a:solidFill>
                            <a:schemeClr val="tx1"/>
                          </a:solidFill>
                          <a:latin typeface="+mj-lt"/>
                          <a:ea typeface="+mn-ea"/>
                          <a:cs typeface="+mn-cs"/>
                        </a:rPr>
                        <a:t>and wet </a:t>
                      </a:r>
                      <a:r>
                        <a:rPr kumimoji="0" lang="en-US" sz="1600" b="1" kern="1200" dirty="0" smtClean="0">
                          <a:solidFill>
                            <a:schemeClr val="accent5">
                              <a:lumMod val="60000"/>
                              <a:lumOff val="40000"/>
                            </a:schemeClr>
                          </a:solidFill>
                          <a:latin typeface="+mj-lt"/>
                          <a:ea typeface="+mn-ea"/>
                          <a:cs typeface="+mn-cs"/>
                        </a:rPr>
                        <a:t>summers</a:t>
                      </a:r>
                      <a:r>
                        <a:rPr kumimoji="0" lang="en-US" sz="1600" kern="1200" dirty="0" smtClean="0">
                          <a:solidFill>
                            <a:schemeClr val="tx1"/>
                          </a:solidFill>
                          <a:latin typeface="+mj-lt"/>
                          <a:ea typeface="+mn-ea"/>
                          <a:cs typeface="+mn-cs"/>
                        </a:rPr>
                        <a:t>, whereas</a:t>
                      </a:r>
                      <a:r>
                        <a:rPr kumimoji="0" lang="en-US" sz="1600" kern="1200" baseline="0" dirty="0" smtClean="0">
                          <a:solidFill>
                            <a:schemeClr val="tx1"/>
                          </a:solidFill>
                          <a:latin typeface="+mj-lt"/>
                          <a:ea typeface="+mn-ea"/>
                          <a:cs typeface="+mn-cs"/>
                        </a:rPr>
                        <a:t> </a:t>
                      </a:r>
                      <a:r>
                        <a:rPr kumimoji="0" lang="en-US" sz="1600" b="1" kern="1200" dirty="0" smtClean="0">
                          <a:solidFill>
                            <a:schemeClr val="accent5">
                              <a:lumMod val="60000"/>
                              <a:lumOff val="40000"/>
                            </a:schemeClr>
                          </a:solidFill>
                          <a:latin typeface="+mj-lt"/>
                          <a:ea typeface="+mn-ea"/>
                          <a:cs typeface="+mn-cs"/>
                        </a:rPr>
                        <a:t>winters</a:t>
                      </a:r>
                      <a:r>
                        <a:rPr kumimoji="0" lang="en-US" sz="1600" kern="1200" dirty="0" smtClean="0">
                          <a:solidFill>
                            <a:schemeClr val="accent5">
                              <a:lumMod val="60000"/>
                              <a:lumOff val="40000"/>
                            </a:schemeClr>
                          </a:solidFill>
                          <a:latin typeface="+mj-lt"/>
                          <a:ea typeface="+mn-ea"/>
                          <a:cs typeface="+mn-cs"/>
                        </a:rPr>
                        <a:t> </a:t>
                      </a:r>
                      <a:r>
                        <a:rPr kumimoji="0" lang="en-US" sz="1600" kern="1200" dirty="0" smtClean="0">
                          <a:solidFill>
                            <a:schemeClr val="tx1"/>
                          </a:solidFill>
                          <a:latin typeface="+mj-lt"/>
                          <a:ea typeface="+mn-ea"/>
                          <a:cs typeface="+mn-cs"/>
                        </a:rPr>
                        <a:t>are </a:t>
                      </a:r>
                      <a:r>
                        <a:rPr kumimoji="0" lang="en-US" sz="1600" b="1" kern="1200" dirty="0" smtClean="0">
                          <a:solidFill>
                            <a:schemeClr val="accent5">
                              <a:lumMod val="60000"/>
                              <a:lumOff val="40000"/>
                            </a:schemeClr>
                          </a:solidFill>
                          <a:latin typeface="+mj-lt"/>
                          <a:ea typeface="+mn-ea"/>
                          <a:cs typeface="+mn-cs"/>
                        </a:rPr>
                        <a:t>moderately cold</a:t>
                      </a:r>
                      <a:r>
                        <a:rPr kumimoji="0" lang="en-US" sz="1600" kern="1200" dirty="0" smtClean="0">
                          <a:solidFill>
                            <a:schemeClr val="accent5">
                              <a:lumMod val="60000"/>
                              <a:lumOff val="40000"/>
                            </a:schemeClr>
                          </a:solidFill>
                          <a:latin typeface="+mj-lt"/>
                          <a:ea typeface="+mn-ea"/>
                          <a:cs typeface="+mn-cs"/>
                        </a:rPr>
                        <a:t>.                                          </a:t>
                      </a:r>
                      <a:r>
                        <a:rPr kumimoji="0" lang="en-US" sz="1600" kern="1200" dirty="0" smtClean="0">
                          <a:solidFill>
                            <a:schemeClr val="tx1"/>
                          </a:solidFill>
                          <a:latin typeface="+mj-lt"/>
                          <a:ea typeface="+mn-ea"/>
                          <a:cs typeface="+mn-cs"/>
                        </a:rPr>
                        <a:t>The precipitation is higher and there is no dry season. Average temperatures are around 2°C </a:t>
                      </a:r>
                      <a:r>
                        <a:rPr kumimoji="0" lang="en-US" sz="1600" kern="1200" baseline="0" dirty="0" smtClean="0">
                          <a:solidFill>
                            <a:schemeClr val="tx1"/>
                          </a:solidFill>
                          <a:latin typeface="+mj-lt"/>
                          <a:ea typeface="+mn-ea"/>
                          <a:cs typeface="+mn-cs"/>
                        </a:rPr>
                        <a:t> </a:t>
                      </a:r>
                      <a:r>
                        <a:rPr kumimoji="0" lang="en-US" sz="1600" kern="1200" dirty="0" smtClean="0">
                          <a:solidFill>
                            <a:schemeClr val="tx1"/>
                          </a:solidFill>
                          <a:latin typeface="+mj-lt"/>
                          <a:ea typeface="+mn-ea"/>
                          <a:cs typeface="+mn-cs"/>
                        </a:rPr>
                        <a:t>in the winter and around 25°C in the summer.</a:t>
                      </a:r>
                      <a:endParaRPr kumimoji="0" lang="it-IT" sz="1600" kern="1200" dirty="0" smtClean="0">
                        <a:solidFill>
                          <a:schemeClr val="tx1"/>
                        </a:solidFill>
                        <a:latin typeface="+mj-lt"/>
                        <a:ea typeface="+mn-ea"/>
                        <a:cs typeface="+mn-cs"/>
                      </a:endParaRPr>
                    </a:p>
                    <a:p>
                      <a:endParaRPr lang="it-IT" dirty="0"/>
                    </a:p>
                  </a:txBody>
                  <a:tcPr/>
                </a:tc>
              </a:tr>
            </a:tbl>
          </a:graphicData>
        </a:graphic>
      </p:graphicFrame>
      <p:pic>
        <p:nvPicPr>
          <p:cNvPr id="1028" name="Picture 4" descr="http://image.weather.com/web/forecast/map_hitmpwx_day1_2usfl_enus_600x405.jpg"/>
          <p:cNvPicPr>
            <a:picLocks noChangeAspect="1" noChangeArrowheads="1"/>
          </p:cNvPicPr>
          <p:nvPr/>
        </p:nvPicPr>
        <p:blipFill>
          <a:blip r:embed="rId3" cstate="print"/>
          <a:srcRect t="13067"/>
          <a:stretch>
            <a:fillRect/>
          </a:stretch>
        </p:blipFill>
        <p:spPr bwMode="auto">
          <a:xfrm>
            <a:off x="3779912" y="3710346"/>
            <a:ext cx="5364088" cy="3147653"/>
          </a:xfrm>
          <a:prstGeom prst="rect">
            <a:avLst/>
          </a:prstGeom>
          <a:ln>
            <a:noFill/>
          </a:ln>
          <a:effectLst>
            <a:outerShdw blurRad="190500" algn="tl" rotWithShape="0">
              <a:srgbClr val="000000">
                <a:alpha val="70000"/>
              </a:srgbClr>
            </a:outerShdw>
          </a:effectLst>
        </p:spPr>
      </p:pic>
      <p:sp>
        <p:nvSpPr>
          <p:cNvPr id="7" name="Titolo 6"/>
          <p:cNvSpPr>
            <a:spLocks noGrp="1"/>
          </p:cNvSpPr>
          <p:nvPr>
            <p:ph type="title"/>
          </p:nvPr>
        </p:nvSpPr>
        <p:spPr>
          <a:xfrm rot="16200000">
            <a:off x="5764188" y="1993404"/>
            <a:ext cx="5616624" cy="1143000"/>
          </a:xfrm>
        </p:spPr>
        <p:txBody>
          <a:bodyPr vert="vert">
            <a:norm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it-IT" sz="4400" b="1" dirty="0" smtClean="0">
                <a:ln/>
                <a:solidFill>
                  <a:schemeClr val="accent5">
                    <a:tint val="50000"/>
                    <a:satMod val="180000"/>
                  </a:schemeClr>
                </a:solidFill>
              </a:rPr>
              <a:t>W</a:t>
            </a:r>
            <a:br>
              <a:rPr lang="it-IT" sz="4400" b="1" dirty="0" smtClean="0">
                <a:ln/>
                <a:solidFill>
                  <a:schemeClr val="accent5">
                    <a:tint val="50000"/>
                    <a:satMod val="180000"/>
                  </a:schemeClr>
                </a:solidFill>
              </a:rPr>
            </a:br>
            <a:r>
              <a:rPr lang="it-IT" sz="4400" b="1" dirty="0" smtClean="0">
                <a:ln/>
                <a:solidFill>
                  <a:schemeClr val="accent5">
                    <a:tint val="50000"/>
                    <a:satMod val="180000"/>
                  </a:schemeClr>
                </a:solidFill>
              </a:rPr>
              <a:t>E</a:t>
            </a:r>
            <a:br>
              <a:rPr lang="it-IT" sz="4400" b="1" dirty="0" smtClean="0">
                <a:ln/>
                <a:solidFill>
                  <a:schemeClr val="accent5">
                    <a:tint val="50000"/>
                    <a:satMod val="180000"/>
                  </a:schemeClr>
                </a:solidFill>
              </a:rPr>
            </a:br>
            <a:r>
              <a:rPr lang="it-IT" sz="4400" b="1" dirty="0" smtClean="0">
                <a:ln/>
                <a:solidFill>
                  <a:schemeClr val="accent5">
                    <a:tint val="50000"/>
                    <a:satMod val="180000"/>
                  </a:schemeClr>
                </a:solidFill>
              </a:rPr>
              <a:t>A</a:t>
            </a:r>
            <a:br>
              <a:rPr lang="it-IT" sz="4400" b="1" dirty="0" smtClean="0">
                <a:ln/>
                <a:solidFill>
                  <a:schemeClr val="accent5">
                    <a:tint val="50000"/>
                    <a:satMod val="180000"/>
                  </a:schemeClr>
                </a:solidFill>
              </a:rPr>
            </a:br>
            <a:r>
              <a:rPr lang="it-IT" sz="4400" b="1" dirty="0" smtClean="0">
                <a:ln/>
                <a:solidFill>
                  <a:schemeClr val="accent5">
                    <a:tint val="50000"/>
                    <a:satMod val="180000"/>
                  </a:schemeClr>
                </a:solidFill>
              </a:rPr>
              <a:t>T</a:t>
            </a:r>
            <a:br>
              <a:rPr lang="it-IT" sz="4400" b="1" dirty="0" smtClean="0">
                <a:ln/>
                <a:solidFill>
                  <a:schemeClr val="accent5">
                    <a:tint val="50000"/>
                    <a:satMod val="180000"/>
                  </a:schemeClr>
                </a:solidFill>
              </a:rPr>
            </a:br>
            <a:r>
              <a:rPr lang="it-IT" sz="4400" b="1" dirty="0" smtClean="0">
                <a:ln/>
                <a:solidFill>
                  <a:schemeClr val="accent5">
                    <a:tint val="50000"/>
                    <a:satMod val="180000"/>
                  </a:schemeClr>
                </a:solidFill>
              </a:rPr>
              <a:t>H</a:t>
            </a:r>
            <a:br>
              <a:rPr lang="it-IT" sz="4400" b="1" dirty="0" smtClean="0">
                <a:ln/>
                <a:solidFill>
                  <a:schemeClr val="accent5">
                    <a:tint val="50000"/>
                    <a:satMod val="180000"/>
                  </a:schemeClr>
                </a:solidFill>
              </a:rPr>
            </a:br>
            <a:r>
              <a:rPr lang="it-IT" sz="4400" b="1" dirty="0" smtClean="0">
                <a:ln/>
                <a:solidFill>
                  <a:schemeClr val="accent5">
                    <a:tint val="50000"/>
                    <a:satMod val="180000"/>
                  </a:schemeClr>
                </a:solidFill>
              </a:rPr>
              <a:t>E</a:t>
            </a:r>
            <a:br>
              <a:rPr lang="it-IT" sz="4400" b="1" dirty="0" smtClean="0">
                <a:ln/>
                <a:solidFill>
                  <a:schemeClr val="accent5">
                    <a:tint val="50000"/>
                    <a:satMod val="180000"/>
                  </a:schemeClr>
                </a:solidFill>
              </a:rPr>
            </a:br>
            <a:r>
              <a:rPr lang="it-IT" sz="4400" b="1" dirty="0" smtClean="0">
                <a:ln/>
                <a:solidFill>
                  <a:schemeClr val="accent5">
                    <a:tint val="50000"/>
                    <a:satMod val="180000"/>
                  </a:schemeClr>
                </a:solidFill>
              </a:rPr>
              <a:t>R</a:t>
            </a:r>
            <a:endParaRPr lang="it-IT" sz="4400" b="1" dirty="0">
              <a:ln/>
              <a:solidFill>
                <a:schemeClr val="accent5">
                  <a:tint val="50000"/>
                  <a:satMod val="180000"/>
                </a:schemeClr>
              </a:solidFill>
            </a:endParaRPr>
          </a:p>
        </p:txBody>
      </p:sp>
      <p:sp>
        <p:nvSpPr>
          <p:cNvPr id="5" name="Fumetto 2 4"/>
          <p:cNvSpPr/>
          <p:nvPr/>
        </p:nvSpPr>
        <p:spPr>
          <a:xfrm>
            <a:off x="251520" y="332656"/>
            <a:ext cx="4464496" cy="2088232"/>
          </a:xfrm>
          <a:prstGeom prst="wedgeRoundRectCallou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lumMod val="50000"/>
                  </a:schemeClr>
                </a:solidFill>
                <a:latin typeface="Segoe Script" pitchFamily="34" charset="0"/>
              </a:rPr>
              <a:t>“The weather here in Miami is super hot! But thankfully it is starting to feel like winter already”.</a:t>
            </a:r>
          </a:p>
          <a:p>
            <a:pPr algn="r"/>
            <a:r>
              <a:rPr lang="en-US" sz="2000" dirty="0" err="1" smtClean="0">
                <a:solidFill>
                  <a:schemeClr val="tx1">
                    <a:lumMod val="50000"/>
                  </a:schemeClr>
                </a:solidFill>
                <a:latin typeface="Segoe Script" pitchFamily="34" charset="0"/>
              </a:rPr>
              <a:t>Deivis</a:t>
            </a:r>
            <a:endParaRPr lang="it-IT" sz="2000" dirty="0">
              <a:solidFill>
                <a:schemeClr val="tx1">
                  <a:lumMod val="50000"/>
                </a:schemeClr>
              </a:solidFill>
              <a:latin typeface="Segoe Script"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1000"/>
                                        <p:tgtEl>
                                          <p:spTgt spid="5"/>
                                        </p:tgtEl>
                                        <p:attrNameLst>
                                          <p:attrName>ppt_x</p:attrName>
                                        </p:attrNameLst>
                                      </p:cBhvr>
                                      <p:tavLst>
                                        <p:tav tm="0">
                                          <p:val>
                                            <p:strVal val="ppt_x"/>
                                          </p:val>
                                        </p:tav>
                                        <p:tav tm="100000">
                                          <p:val>
                                            <p:strVal val="1+ppt_w/2"/>
                                          </p:val>
                                        </p:tav>
                                      </p:tavLst>
                                    </p:anim>
                                    <p:anim calcmode="lin" valueType="num">
                                      <p:cBhvr additive="base">
                                        <p:cTn id="13" dur="1000"/>
                                        <p:tgtEl>
                                          <p:spTgt spid="5"/>
                                        </p:tgtEl>
                                        <p:attrNameLst>
                                          <p:attrName>ppt_y</p:attrName>
                                        </p:attrNameLst>
                                      </p:cBhvr>
                                      <p:tavLst>
                                        <p:tav tm="0">
                                          <p:val>
                                            <p:strVal val="ppt_y"/>
                                          </p:val>
                                        </p:tav>
                                        <p:tav tm="100000">
                                          <p:val>
                                            <p:strVal val="ppt_y"/>
                                          </p:val>
                                        </p:tav>
                                      </p:tavLst>
                                    </p:anim>
                                    <p:set>
                                      <p:cBhvr>
                                        <p:cTn id="1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188640"/>
            <a:ext cx="7776864" cy="1143000"/>
          </a:xfrm>
        </p:spPr>
        <p:txBody>
          <a:bodyPr>
            <a:normAutofit fontScale="90000"/>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it-IT" sz="4400" b="1" dirty="0" smtClean="0">
                <a:ln/>
                <a:solidFill>
                  <a:schemeClr val="accent5">
                    <a:tint val="50000"/>
                    <a:satMod val="180000"/>
                  </a:schemeClr>
                </a:solidFill>
              </a:rPr>
              <a:t>   DAILY ROUTINE </a:t>
            </a:r>
            <a:br>
              <a:rPr lang="it-IT" sz="4400" b="1" dirty="0" smtClean="0">
                <a:ln/>
                <a:solidFill>
                  <a:schemeClr val="accent5">
                    <a:tint val="50000"/>
                    <a:satMod val="180000"/>
                  </a:schemeClr>
                </a:solidFill>
              </a:rPr>
            </a:br>
            <a:r>
              <a:rPr lang="it-IT" sz="4400" b="1" dirty="0" smtClean="0">
                <a:ln/>
                <a:solidFill>
                  <a:schemeClr val="accent5">
                    <a:tint val="50000"/>
                    <a:satMod val="180000"/>
                  </a:schemeClr>
                </a:solidFill>
              </a:rPr>
              <a:t>of a high school </a:t>
            </a:r>
            <a:r>
              <a:rPr lang="it-IT" sz="4400" b="1" dirty="0" err="1" smtClean="0">
                <a:ln/>
                <a:solidFill>
                  <a:schemeClr val="accent5">
                    <a:tint val="50000"/>
                    <a:satMod val="180000"/>
                  </a:schemeClr>
                </a:solidFill>
              </a:rPr>
              <a:t>student</a:t>
            </a:r>
            <a:endParaRPr lang="it-IT" sz="4400" b="1" dirty="0">
              <a:ln/>
              <a:solidFill>
                <a:schemeClr val="accent5">
                  <a:tint val="50000"/>
                  <a:satMod val="180000"/>
                </a:schemeClr>
              </a:solidFill>
            </a:endParaRPr>
          </a:p>
        </p:txBody>
      </p:sp>
      <p:graphicFrame>
        <p:nvGraphicFramePr>
          <p:cNvPr id="4" name="Segnaposto contenuto 3"/>
          <p:cNvGraphicFramePr>
            <a:graphicFrameLocks noGrp="1"/>
          </p:cNvGraphicFramePr>
          <p:nvPr>
            <p:ph idx="1"/>
          </p:nvPr>
        </p:nvGraphicFramePr>
        <p:xfrm>
          <a:off x="611560" y="1484784"/>
          <a:ext cx="7886943" cy="4600666"/>
        </p:xfrm>
        <a:graphic>
          <a:graphicData uri="http://schemas.openxmlformats.org/drawingml/2006/table">
            <a:tbl>
              <a:tblPr firstRow="1" bandRow="1">
                <a:tableStyleId>{BC89EF96-8CEA-46FF-86C4-4CE0E7609802}</a:tableStyleId>
              </a:tblPr>
              <a:tblGrid>
                <a:gridCol w="2596908"/>
                <a:gridCol w="2709631"/>
                <a:gridCol w="2580404"/>
              </a:tblGrid>
              <a:tr h="837293">
                <a:tc>
                  <a:txBody>
                    <a:bodyPr/>
                    <a:lstStyle/>
                    <a:p>
                      <a:endParaRPr lang="it-IT" dirty="0"/>
                    </a:p>
                  </a:txBody>
                  <a:tcPr/>
                </a:tc>
                <a:tc>
                  <a:txBody>
                    <a:bodyPr/>
                    <a:lstStyle/>
                    <a:p>
                      <a:pPr algn="ctr"/>
                      <a:endParaRPr lang="it-IT" baseline="0" dirty="0" smtClean="0">
                        <a:latin typeface="+mj-lt"/>
                      </a:endParaRPr>
                    </a:p>
                    <a:p>
                      <a:pPr algn="ctr"/>
                      <a:r>
                        <a:rPr lang="it-IT" baseline="0" dirty="0" smtClean="0">
                          <a:latin typeface="+mj-lt"/>
                        </a:rPr>
                        <a:t>the U.S.</a:t>
                      </a:r>
                      <a:endParaRPr lang="it-IT" dirty="0">
                        <a:latin typeface="+mj-lt"/>
                      </a:endParaRPr>
                    </a:p>
                  </a:txBody>
                  <a:tcPr/>
                </a:tc>
                <a:tc>
                  <a:txBody>
                    <a:bodyPr/>
                    <a:lstStyle/>
                    <a:p>
                      <a:pPr algn="ctr"/>
                      <a:endParaRPr lang="it-IT" baseline="0" dirty="0" smtClean="0">
                        <a:latin typeface="+mj-lt"/>
                      </a:endParaRPr>
                    </a:p>
                    <a:p>
                      <a:pPr algn="ctr"/>
                      <a:r>
                        <a:rPr lang="it-IT" baseline="0" dirty="0" smtClean="0">
                          <a:latin typeface="+mj-lt"/>
                        </a:rPr>
                        <a:t>Italy</a:t>
                      </a:r>
                      <a:endParaRPr lang="it-IT" dirty="0">
                        <a:latin typeface="+mj-lt"/>
                      </a:endParaRPr>
                    </a:p>
                  </a:txBody>
                  <a:tcPr/>
                </a:tc>
              </a:tr>
              <a:tr h="1250939">
                <a:tc>
                  <a:txBody>
                    <a:bodyPr/>
                    <a:lstStyle/>
                    <a:p>
                      <a:r>
                        <a:rPr lang="it-IT" b="1" dirty="0" smtClean="0">
                          <a:latin typeface="+mj-lt"/>
                        </a:rPr>
                        <a:t>Breakfast</a:t>
                      </a:r>
                      <a:endParaRPr lang="it-IT" b="1" dirty="0">
                        <a:latin typeface="+mj-lt"/>
                      </a:endParaRPr>
                    </a:p>
                  </a:txBody>
                  <a:tcPr/>
                </a:tc>
                <a:tc>
                  <a:txBody>
                    <a:bodyPr/>
                    <a:lstStyle/>
                    <a:p>
                      <a:r>
                        <a:rPr kumimoji="0" lang="en-US" sz="1800" kern="1200" dirty="0" smtClean="0">
                          <a:solidFill>
                            <a:schemeClr val="tx1"/>
                          </a:solidFill>
                          <a:latin typeface="+mj-lt"/>
                          <a:ea typeface="+mn-ea"/>
                          <a:cs typeface="+mn-cs"/>
                        </a:rPr>
                        <a:t>Some American students have breakfast at home. Vending machines</a:t>
                      </a:r>
                      <a:r>
                        <a:rPr kumimoji="0" lang="en-US" sz="1800" kern="1200" baseline="0" dirty="0" smtClean="0">
                          <a:solidFill>
                            <a:schemeClr val="tx1"/>
                          </a:solidFill>
                          <a:latin typeface="+mj-lt"/>
                          <a:ea typeface="+mn-ea"/>
                          <a:cs typeface="+mn-cs"/>
                        </a:rPr>
                        <a:t> are also a major source of food for students.</a:t>
                      </a:r>
                      <a:endParaRPr lang="it-IT" dirty="0">
                        <a:latin typeface="+mj-lt"/>
                      </a:endParaRPr>
                    </a:p>
                  </a:txBody>
                  <a:tcPr/>
                </a:tc>
                <a:tc>
                  <a:txBody>
                    <a:bodyPr/>
                    <a:lstStyle/>
                    <a:p>
                      <a:r>
                        <a:rPr kumimoji="0" lang="en-US" sz="1800" kern="1200" dirty="0" smtClean="0">
                          <a:solidFill>
                            <a:schemeClr val="tx1"/>
                          </a:solidFill>
                          <a:latin typeface="+mj-lt"/>
                          <a:ea typeface="+mn-ea"/>
                          <a:cs typeface="+mn-cs"/>
                        </a:rPr>
                        <a:t>Italian students usually have breakfast </a:t>
                      </a:r>
                      <a:r>
                        <a:rPr kumimoji="0" lang="en-US" sz="1800" b="1" kern="1200" dirty="0" smtClean="0">
                          <a:solidFill>
                            <a:schemeClr val="accent5">
                              <a:lumMod val="60000"/>
                              <a:lumOff val="40000"/>
                            </a:schemeClr>
                          </a:solidFill>
                          <a:latin typeface="+mj-lt"/>
                          <a:ea typeface="+mn-ea"/>
                          <a:cs typeface="+mn-cs"/>
                        </a:rPr>
                        <a:t>at home </a:t>
                      </a:r>
                      <a:r>
                        <a:rPr kumimoji="0" lang="en-US" sz="1800" kern="1200" dirty="0" smtClean="0">
                          <a:solidFill>
                            <a:schemeClr val="tx1"/>
                          </a:solidFill>
                          <a:latin typeface="+mj-lt"/>
                          <a:ea typeface="+mn-ea"/>
                          <a:cs typeface="+mn-cs"/>
                        </a:rPr>
                        <a:t>with their family.</a:t>
                      </a:r>
                      <a:endParaRPr lang="it-IT" dirty="0">
                        <a:latin typeface="+mj-lt"/>
                      </a:endParaRPr>
                    </a:p>
                  </a:txBody>
                  <a:tcPr/>
                </a:tc>
              </a:tr>
              <a:tr h="837293">
                <a:tc>
                  <a:txBody>
                    <a:bodyPr/>
                    <a:lstStyle/>
                    <a:p>
                      <a:r>
                        <a:rPr lang="it-IT" b="1" dirty="0" err="1" smtClean="0">
                          <a:latin typeface="+mj-lt"/>
                        </a:rPr>
                        <a:t>What</a:t>
                      </a:r>
                      <a:r>
                        <a:rPr lang="it-IT" b="1" baseline="0" dirty="0" smtClean="0">
                          <a:latin typeface="+mj-lt"/>
                        </a:rPr>
                        <a:t> </a:t>
                      </a:r>
                      <a:r>
                        <a:rPr lang="it-IT" b="1" baseline="0" dirty="0" err="1" smtClean="0">
                          <a:latin typeface="+mj-lt"/>
                        </a:rPr>
                        <a:t>time</a:t>
                      </a:r>
                      <a:r>
                        <a:rPr lang="it-IT" b="1" baseline="0" dirty="0" smtClean="0">
                          <a:latin typeface="+mj-lt"/>
                        </a:rPr>
                        <a:t> </a:t>
                      </a:r>
                      <a:r>
                        <a:rPr lang="it-IT" b="1" baseline="0" dirty="0" err="1" smtClean="0">
                          <a:latin typeface="+mj-lt"/>
                        </a:rPr>
                        <a:t>does</a:t>
                      </a:r>
                      <a:r>
                        <a:rPr lang="it-IT" b="1" baseline="0" dirty="0" smtClean="0">
                          <a:latin typeface="+mj-lt"/>
                        </a:rPr>
                        <a:t> school </a:t>
                      </a:r>
                      <a:r>
                        <a:rPr lang="it-IT" b="1" baseline="0" dirty="0" err="1" smtClean="0">
                          <a:latin typeface="+mj-lt"/>
                        </a:rPr>
                        <a:t>begin</a:t>
                      </a:r>
                      <a:r>
                        <a:rPr lang="it-IT" b="1" baseline="0" dirty="0" smtClean="0">
                          <a:latin typeface="+mj-lt"/>
                        </a:rPr>
                        <a:t>?</a:t>
                      </a:r>
                      <a:endParaRPr lang="it-IT" b="1" dirty="0">
                        <a:latin typeface="+mj-lt"/>
                      </a:endParaRPr>
                    </a:p>
                  </a:txBody>
                  <a:tcPr/>
                </a:tc>
                <a:tc gridSpan="2">
                  <a:txBody>
                    <a:bodyPr/>
                    <a:lstStyle/>
                    <a:p>
                      <a:r>
                        <a:rPr lang="it-IT" dirty="0" smtClean="0">
                          <a:latin typeface="+mj-lt"/>
                        </a:rPr>
                        <a:t>In </a:t>
                      </a:r>
                      <a:r>
                        <a:rPr lang="it-IT" dirty="0" err="1" smtClean="0">
                          <a:latin typeface="+mj-lt"/>
                        </a:rPr>
                        <a:t>both</a:t>
                      </a:r>
                      <a:r>
                        <a:rPr lang="it-IT" dirty="0" smtClean="0">
                          <a:latin typeface="+mj-lt"/>
                        </a:rPr>
                        <a:t> </a:t>
                      </a:r>
                      <a:r>
                        <a:rPr lang="it-IT" dirty="0" err="1" smtClean="0">
                          <a:latin typeface="+mj-lt"/>
                        </a:rPr>
                        <a:t>countries</a:t>
                      </a:r>
                      <a:r>
                        <a:rPr lang="it-IT" baseline="0" dirty="0" smtClean="0">
                          <a:latin typeface="+mj-lt"/>
                        </a:rPr>
                        <a:t> school </a:t>
                      </a:r>
                      <a:r>
                        <a:rPr lang="it-IT" baseline="0" dirty="0" err="1" smtClean="0">
                          <a:latin typeface="+mj-lt"/>
                        </a:rPr>
                        <a:t>begins</a:t>
                      </a:r>
                      <a:r>
                        <a:rPr lang="it-IT" baseline="0" dirty="0" smtClean="0">
                          <a:latin typeface="+mj-lt"/>
                        </a:rPr>
                        <a:t> at </a:t>
                      </a:r>
                      <a:r>
                        <a:rPr lang="it-IT" baseline="0" dirty="0" err="1" smtClean="0">
                          <a:latin typeface="+mj-lt"/>
                        </a:rPr>
                        <a:t>around</a:t>
                      </a:r>
                      <a:r>
                        <a:rPr lang="it-IT" baseline="0" dirty="0" smtClean="0">
                          <a:latin typeface="+mj-lt"/>
                        </a:rPr>
                        <a:t> </a:t>
                      </a:r>
                      <a:r>
                        <a:rPr lang="it-IT" b="1" baseline="0" dirty="0" smtClean="0">
                          <a:solidFill>
                            <a:schemeClr val="accent5">
                              <a:lumMod val="60000"/>
                              <a:lumOff val="40000"/>
                            </a:schemeClr>
                          </a:solidFill>
                          <a:latin typeface="+mj-lt"/>
                        </a:rPr>
                        <a:t>8.00 a.m</a:t>
                      </a:r>
                      <a:r>
                        <a:rPr lang="it-IT" baseline="0" dirty="0" smtClean="0">
                          <a:latin typeface="+mj-lt"/>
                        </a:rPr>
                        <a:t>., </a:t>
                      </a:r>
                      <a:r>
                        <a:rPr lang="it-IT" baseline="0" dirty="0" err="1" smtClean="0">
                          <a:latin typeface="+mj-lt"/>
                        </a:rPr>
                        <a:t>depending</a:t>
                      </a:r>
                      <a:r>
                        <a:rPr lang="it-IT" baseline="0" dirty="0" smtClean="0">
                          <a:latin typeface="+mj-lt"/>
                        </a:rPr>
                        <a:t> on the area.</a:t>
                      </a:r>
                      <a:endParaRPr lang="it-IT" dirty="0">
                        <a:latin typeface="+mj-lt"/>
                      </a:endParaRPr>
                    </a:p>
                  </a:txBody>
                  <a:tcPr/>
                </a:tc>
                <a:tc hMerge="1">
                  <a:txBody>
                    <a:bodyPr/>
                    <a:lstStyle/>
                    <a:p>
                      <a:endParaRPr lang="it-IT" dirty="0"/>
                    </a:p>
                  </a:txBody>
                  <a:tcPr/>
                </a:tc>
              </a:tr>
              <a:tr h="1250939">
                <a:tc>
                  <a:txBody>
                    <a:bodyPr/>
                    <a:lstStyle/>
                    <a:p>
                      <a:r>
                        <a:rPr lang="it-IT" b="1" dirty="0" err="1" smtClean="0">
                          <a:latin typeface="+mj-lt"/>
                        </a:rPr>
                        <a:t>Means</a:t>
                      </a:r>
                      <a:r>
                        <a:rPr lang="it-IT" b="1" baseline="0" dirty="0" smtClean="0">
                          <a:latin typeface="+mj-lt"/>
                        </a:rPr>
                        <a:t> of </a:t>
                      </a:r>
                      <a:r>
                        <a:rPr lang="it-IT" b="1" baseline="0" dirty="0" err="1" smtClean="0">
                          <a:latin typeface="+mj-lt"/>
                        </a:rPr>
                        <a:t>transport</a:t>
                      </a:r>
                      <a:endParaRPr lang="it-IT" b="1" dirty="0">
                        <a:latin typeface="+mj-lt"/>
                      </a:endParaRPr>
                    </a:p>
                  </a:txBody>
                  <a:tcPr/>
                </a:tc>
                <a:tc>
                  <a:txBody>
                    <a:bodyPr/>
                    <a:lstStyle/>
                    <a:p>
                      <a:r>
                        <a:rPr kumimoji="0" lang="en-US" sz="1800" kern="1200" dirty="0" smtClean="0">
                          <a:solidFill>
                            <a:schemeClr val="tx1"/>
                          </a:solidFill>
                          <a:latin typeface="+mj-lt"/>
                          <a:ea typeface="+mn-ea"/>
                          <a:cs typeface="+mn-cs"/>
                        </a:rPr>
                        <a:t>In the</a:t>
                      </a:r>
                      <a:r>
                        <a:rPr kumimoji="0" lang="en-US" sz="1800" kern="1200" baseline="0" dirty="0" smtClean="0">
                          <a:solidFill>
                            <a:schemeClr val="tx1"/>
                          </a:solidFill>
                          <a:latin typeface="+mj-lt"/>
                          <a:ea typeface="+mn-ea"/>
                          <a:cs typeface="+mn-cs"/>
                        </a:rPr>
                        <a:t> States </a:t>
                      </a:r>
                      <a:r>
                        <a:rPr kumimoji="0" lang="en-US" sz="1800" kern="1200" dirty="0" smtClean="0">
                          <a:solidFill>
                            <a:schemeClr val="tx1"/>
                          </a:solidFill>
                          <a:latin typeface="+mj-lt"/>
                          <a:ea typeface="+mn-ea"/>
                          <a:cs typeface="+mn-cs"/>
                        </a:rPr>
                        <a:t>all schools have </a:t>
                      </a:r>
                      <a:r>
                        <a:rPr kumimoji="0" lang="en-US" sz="1800" b="1" kern="1200" dirty="0" smtClean="0">
                          <a:solidFill>
                            <a:schemeClr val="accent5">
                              <a:lumMod val="60000"/>
                              <a:lumOff val="40000"/>
                            </a:schemeClr>
                          </a:solidFill>
                          <a:latin typeface="+mj-lt"/>
                          <a:ea typeface="+mn-ea"/>
                          <a:cs typeface="+mn-cs"/>
                        </a:rPr>
                        <a:t>school buses</a:t>
                      </a:r>
                      <a:r>
                        <a:rPr kumimoji="0" lang="en-US" sz="1800" kern="1200" dirty="0" smtClean="0">
                          <a:solidFill>
                            <a:schemeClr val="tx1"/>
                          </a:solidFill>
                          <a:latin typeface="+mj-lt"/>
                          <a:ea typeface="+mn-ea"/>
                          <a:cs typeface="+mn-cs"/>
                        </a:rPr>
                        <a:t>.</a:t>
                      </a:r>
                      <a:r>
                        <a:rPr kumimoji="0" lang="en-US" sz="1800" kern="1200" baseline="0" dirty="0" smtClean="0">
                          <a:solidFill>
                            <a:schemeClr val="tx1"/>
                          </a:solidFill>
                          <a:latin typeface="+mj-lt"/>
                          <a:ea typeface="+mn-ea"/>
                          <a:cs typeface="+mn-cs"/>
                        </a:rPr>
                        <a:t> </a:t>
                      </a:r>
                      <a:r>
                        <a:rPr kumimoji="0" lang="en-US" sz="1800" kern="1200" dirty="0" smtClean="0">
                          <a:solidFill>
                            <a:schemeClr val="tx1"/>
                          </a:solidFill>
                          <a:latin typeface="+mj-lt"/>
                          <a:ea typeface="+mn-ea"/>
                          <a:cs typeface="+mn-cs"/>
                        </a:rPr>
                        <a:t>When students turn 16 and get a driving </a:t>
                      </a:r>
                      <a:r>
                        <a:rPr kumimoji="0" lang="en-GB" sz="1800" kern="1200" noProof="0" dirty="0" smtClean="0">
                          <a:solidFill>
                            <a:schemeClr val="tx1"/>
                          </a:solidFill>
                          <a:latin typeface="+mj-lt"/>
                          <a:ea typeface="+mn-ea"/>
                          <a:cs typeface="+mn-cs"/>
                        </a:rPr>
                        <a:t>licence</a:t>
                      </a:r>
                      <a:r>
                        <a:rPr kumimoji="0" lang="en-US" sz="1800" kern="1200" dirty="0" smtClean="0">
                          <a:solidFill>
                            <a:schemeClr val="tx1"/>
                          </a:solidFill>
                          <a:latin typeface="+mj-lt"/>
                          <a:ea typeface="+mn-ea"/>
                          <a:cs typeface="+mn-cs"/>
                        </a:rPr>
                        <a:t>, they  often drive</a:t>
                      </a:r>
                      <a:r>
                        <a:rPr kumimoji="0" lang="en-US" sz="1800" kern="1200" baseline="0" dirty="0" smtClean="0">
                          <a:solidFill>
                            <a:schemeClr val="tx1"/>
                          </a:solidFill>
                          <a:latin typeface="+mj-lt"/>
                          <a:ea typeface="+mn-ea"/>
                          <a:cs typeface="+mn-cs"/>
                        </a:rPr>
                        <a:t> to school.</a:t>
                      </a:r>
                      <a:endParaRPr lang="it-IT" dirty="0">
                        <a:latin typeface="+mj-lt"/>
                      </a:endParaRPr>
                    </a:p>
                  </a:txBody>
                  <a:tcPr/>
                </a:tc>
                <a:tc>
                  <a:txBody>
                    <a:bodyPr/>
                    <a:lstStyle/>
                    <a:p>
                      <a:r>
                        <a:rPr kumimoji="0" lang="en-US" sz="1800" kern="1200" dirty="0" smtClean="0">
                          <a:solidFill>
                            <a:schemeClr val="tx1"/>
                          </a:solidFill>
                          <a:latin typeface="+mj-lt"/>
                          <a:ea typeface="+mn-ea"/>
                          <a:cs typeface="+mn-cs"/>
                        </a:rPr>
                        <a:t>The majority of Italian students catch the </a:t>
                      </a:r>
                      <a:r>
                        <a:rPr kumimoji="0" lang="en-US" sz="1800" b="1" kern="1200" dirty="0" smtClean="0">
                          <a:solidFill>
                            <a:schemeClr val="accent5">
                              <a:lumMod val="60000"/>
                              <a:lumOff val="40000"/>
                            </a:schemeClr>
                          </a:solidFill>
                          <a:latin typeface="+mj-lt"/>
                          <a:ea typeface="+mn-ea"/>
                          <a:cs typeface="+mn-cs"/>
                        </a:rPr>
                        <a:t>bus</a:t>
                      </a:r>
                      <a:r>
                        <a:rPr kumimoji="0" lang="en-US" sz="1800" kern="1200" dirty="0" smtClean="0">
                          <a:solidFill>
                            <a:schemeClr val="tx1"/>
                          </a:solidFill>
                          <a:latin typeface="+mj-lt"/>
                          <a:ea typeface="+mn-ea"/>
                          <a:cs typeface="+mn-cs"/>
                        </a:rPr>
                        <a:t>, whereas others are driven by their parents or walk to school.</a:t>
                      </a:r>
                      <a:endParaRPr lang="it-IT" dirty="0">
                        <a:latin typeface="+mj-lt"/>
                      </a:endParaRPr>
                    </a:p>
                  </a:txBody>
                  <a:tcPr/>
                </a:tc>
              </a:tr>
            </a:tbl>
          </a:graphicData>
        </a:graphic>
      </p:graphicFrame>
      <p:pic>
        <p:nvPicPr>
          <p:cNvPr id="15367" name="Picture 7" descr="C:\Users\Daniele\AppData\Local\Microsoft\Windows\Temporary Internet Files\Content.IE5\CNYYF4FR\MC900359563[1].wmf"/>
          <p:cNvPicPr>
            <a:picLocks noChangeAspect="1" noChangeArrowheads="1"/>
          </p:cNvPicPr>
          <p:nvPr/>
        </p:nvPicPr>
        <p:blipFill>
          <a:blip r:embed="rId3" cstate="print"/>
          <a:srcRect/>
          <a:stretch>
            <a:fillRect/>
          </a:stretch>
        </p:blipFill>
        <p:spPr bwMode="auto">
          <a:xfrm>
            <a:off x="0" y="4916909"/>
            <a:ext cx="3456384" cy="1941091"/>
          </a:xfrm>
          <a:prstGeom prst="rect">
            <a:avLst/>
          </a:prstGeom>
          <a:noFill/>
        </p:spPr>
      </p:pic>
      <p:sp>
        <p:nvSpPr>
          <p:cNvPr id="6" name="Fumetto 2 5"/>
          <p:cNvSpPr/>
          <p:nvPr/>
        </p:nvSpPr>
        <p:spPr>
          <a:xfrm>
            <a:off x="179512" y="1340768"/>
            <a:ext cx="4032448" cy="2088232"/>
          </a:xfrm>
          <a:prstGeom prst="wedgeRoundRectCallou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solidFill>
                <a:schemeClr val="tx1">
                  <a:lumMod val="50000"/>
                </a:schemeClr>
              </a:solidFill>
              <a:latin typeface="Segoe Script" pitchFamily="34" charset="0"/>
            </a:endParaRPr>
          </a:p>
          <a:p>
            <a:r>
              <a:rPr lang="en-US" sz="2000" dirty="0" smtClean="0">
                <a:solidFill>
                  <a:schemeClr val="tx1">
                    <a:lumMod val="50000"/>
                  </a:schemeClr>
                </a:solidFill>
                <a:latin typeface="Segoe Script" pitchFamily="34" charset="0"/>
              </a:rPr>
              <a:t>“I would also love to know a little more about Italy and the daily routine of a typical Italian student”.</a:t>
            </a:r>
          </a:p>
          <a:p>
            <a:pPr algn="r"/>
            <a:r>
              <a:rPr lang="en-US" sz="2000" dirty="0" err="1" smtClean="0">
                <a:solidFill>
                  <a:schemeClr val="tx1">
                    <a:lumMod val="50000"/>
                  </a:schemeClr>
                </a:solidFill>
                <a:latin typeface="Segoe Script" pitchFamily="34" charset="0"/>
              </a:rPr>
              <a:t>Deivis</a:t>
            </a:r>
            <a:endParaRPr lang="it-IT" sz="2000" dirty="0">
              <a:solidFill>
                <a:schemeClr val="tx1">
                  <a:lumMod val="50000"/>
                </a:schemeClr>
              </a:solidFill>
              <a:latin typeface="Segoe Script"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1000"/>
                                        <p:tgtEl>
                                          <p:spTgt spid="6"/>
                                        </p:tgtEl>
                                        <p:attrNameLst>
                                          <p:attrName>ppt_x</p:attrName>
                                        </p:attrNameLst>
                                      </p:cBhvr>
                                      <p:tavLst>
                                        <p:tav tm="0">
                                          <p:val>
                                            <p:strVal val="ppt_x"/>
                                          </p:val>
                                        </p:tav>
                                        <p:tav tm="100000">
                                          <p:val>
                                            <p:strVal val="1+ppt_w/2"/>
                                          </p:val>
                                        </p:tav>
                                      </p:tavLst>
                                    </p:anim>
                                    <p:anim calcmode="lin" valueType="num">
                                      <p:cBhvr additive="base">
                                        <p:cTn id="13" dur="1000"/>
                                        <p:tgtEl>
                                          <p:spTgt spid="6"/>
                                        </p:tgtEl>
                                        <p:attrNameLst>
                                          <p:attrName>ppt_y</p:attrName>
                                        </p:attrNameLst>
                                      </p:cBhvr>
                                      <p:tavLst>
                                        <p:tav tm="0">
                                          <p:val>
                                            <p:strVal val="ppt_y"/>
                                          </p:val>
                                        </p:tav>
                                        <p:tav tm="100000">
                                          <p:val>
                                            <p:strVal val="ppt_y"/>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nvPr>
        </p:nvGraphicFramePr>
        <p:xfrm>
          <a:off x="539552" y="260648"/>
          <a:ext cx="7776864" cy="4114800"/>
        </p:xfrm>
        <a:graphic>
          <a:graphicData uri="http://schemas.openxmlformats.org/drawingml/2006/table">
            <a:tbl>
              <a:tblPr firstRow="1" bandRow="1">
                <a:tableStyleId>{BC89EF96-8CEA-46FF-86C4-4CE0E7609802}</a:tableStyleId>
              </a:tblPr>
              <a:tblGrid>
                <a:gridCol w="2592288"/>
                <a:gridCol w="2592288"/>
                <a:gridCol w="2592288"/>
              </a:tblGrid>
              <a:tr h="338943">
                <a:tc>
                  <a:txBody>
                    <a:bodyPr/>
                    <a:lstStyle/>
                    <a:p>
                      <a:endParaRPr lang="it-IT" sz="1800" dirty="0"/>
                    </a:p>
                  </a:txBody>
                  <a:tcPr/>
                </a:tc>
                <a:tc>
                  <a:txBody>
                    <a:bodyPr/>
                    <a:lstStyle/>
                    <a:p>
                      <a:pPr algn="ctr"/>
                      <a:r>
                        <a:rPr lang="it-IT" sz="1800" dirty="0" smtClean="0">
                          <a:latin typeface="+mj-lt"/>
                        </a:rPr>
                        <a:t>the U.S.</a:t>
                      </a:r>
                      <a:endParaRPr lang="it-IT" sz="1800" dirty="0">
                        <a:latin typeface="+mj-lt"/>
                      </a:endParaRPr>
                    </a:p>
                  </a:txBody>
                  <a:tcPr/>
                </a:tc>
                <a:tc>
                  <a:txBody>
                    <a:bodyPr/>
                    <a:lstStyle/>
                    <a:p>
                      <a:pPr algn="ctr"/>
                      <a:r>
                        <a:rPr lang="it-IT" sz="1800" dirty="0" smtClean="0">
                          <a:latin typeface="+mj-lt"/>
                        </a:rPr>
                        <a:t>Italy</a:t>
                      </a:r>
                      <a:endParaRPr lang="it-IT" sz="1800" dirty="0">
                        <a:latin typeface="+mj-lt"/>
                      </a:endParaRPr>
                    </a:p>
                  </a:txBody>
                  <a:tcPr/>
                </a:tc>
              </a:tr>
              <a:tr h="585024">
                <a:tc>
                  <a:txBody>
                    <a:bodyPr/>
                    <a:lstStyle/>
                    <a:p>
                      <a:r>
                        <a:rPr lang="it-IT" sz="1800" b="1" dirty="0" smtClean="0">
                          <a:latin typeface="+mj-lt"/>
                        </a:rPr>
                        <a:t>Lunch</a:t>
                      </a:r>
                      <a:endParaRPr lang="it-IT" sz="1800" b="1" dirty="0">
                        <a:latin typeface="+mj-lt"/>
                      </a:endParaRPr>
                    </a:p>
                  </a:txBody>
                  <a:tcPr/>
                </a:tc>
                <a:tc>
                  <a:txBody>
                    <a:bodyPr/>
                    <a:lstStyle/>
                    <a:p>
                      <a:r>
                        <a:rPr kumimoji="0" lang="en-US" sz="1800" kern="1200" dirty="0" smtClean="0">
                          <a:solidFill>
                            <a:schemeClr val="tx1"/>
                          </a:solidFill>
                          <a:latin typeface="+mj-lt"/>
                          <a:ea typeface="+mn-ea"/>
                          <a:cs typeface="+mn-cs"/>
                        </a:rPr>
                        <a:t>Most schools have a </a:t>
                      </a:r>
                      <a:r>
                        <a:rPr kumimoji="0" lang="en-US" sz="1800" b="1" kern="1200" dirty="0" smtClean="0">
                          <a:solidFill>
                            <a:schemeClr val="accent5">
                              <a:lumMod val="60000"/>
                              <a:lumOff val="40000"/>
                            </a:schemeClr>
                          </a:solidFill>
                          <a:latin typeface="+mj-lt"/>
                          <a:ea typeface="+mn-ea"/>
                          <a:cs typeface="+mn-cs"/>
                        </a:rPr>
                        <a:t>canteen. </a:t>
                      </a:r>
                      <a:endParaRPr lang="it-IT" sz="1800" b="1" dirty="0">
                        <a:solidFill>
                          <a:schemeClr val="accent5">
                            <a:lumMod val="60000"/>
                            <a:lumOff val="40000"/>
                          </a:schemeClr>
                        </a:solidFill>
                        <a:latin typeface="+mj-lt"/>
                      </a:endParaRPr>
                    </a:p>
                  </a:txBody>
                  <a:tcPr/>
                </a:tc>
                <a:tc>
                  <a:txBody>
                    <a:bodyPr/>
                    <a:lstStyle/>
                    <a:p>
                      <a:r>
                        <a:rPr kumimoji="0" lang="en-US" sz="1800" kern="1200" dirty="0" smtClean="0">
                          <a:solidFill>
                            <a:schemeClr val="tx1"/>
                          </a:solidFill>
                          <a:latin typeface="+mj-lt"/>
                          <a:ea typeface="+mn-ea"/>
                          <a:cs typeface="+mn-cs"/>
                        </a:rPr>
                        <a:t>Most Italian students eat at </a:t>
                      </a:r>
                      <a:r>
                        <a:rPr kumimoji="0" lang="en-US" sz="1800" b="1" kern="1200" dirty="0" smtClean="0">
                          <a:solidFill>
                            <a:schemeClr val="accent5">
                              <a:lumMod val="60000"/>
                              <a:lumOff val="40000"/>
                            </a:schemeClr>
                          </a:solidFill>
                          <a:latin typeface="+mj-lt"/>
                          <a:ea typeface="+mn-ea"/>
                          <a:cs typeface="+mn-cs"/>
                        </a:rPr>
                        <a:t>home</a:t>
                      </a:r>
                      <a:r>
                        <a:rPr kumimoji="0" lang="en-US" sz="1800" kern="1200" dirty="0" smtClean="0">
                          <a:solidFill>
                            <a:schemeClr val="tx1"/>
                          </a:solidFill>
                          <a:latin typeface="+mj-lt"/>
                          <a:ea typeface="+mn-ea"/>
                          <a:cs typeface="+mn-cs"/>
                        </a:rPr>
                        <a:t>.</a:t>
                      </a:r>
                      <a:endParaRPr lang="it-IT" sz="1800" dirty="0">
                        <a:latin typeface="+mj-lt"/>
                      </a:endParaRPr>
                    </a:p>
                  </a:txBody>
                  <a:tcPr/>
                </a:tc>
              </a:tr>
              <a:tr h="2841546">
                <a:tc>
                  <a:txBody>
                    <a:bodyPr/>
                    <a:lstStyle/>
                    <a:p>
                      <a:r>
                        <a:rPr kumimoji="0" lang="en-US" sz="1800" b="1" kern="1200" dirty="0" smtClean="0">
                          <a:solidFill>
                            <a:schemeClr val="tx1"/>
                          </a:solidFill>
                          <a:latin typeface="+mj-lt"/>
                          <a:ea typeface="+mn-ea"/>
                          <a:cs typeface="+mn-cs"/>
                        </a:rPr>
                        <a:t>What time does school end?</a:t>
                      </a:r>
                      <a:endParaRPr lang="it-IT" sz="1800" b="1" dirty="0">
                        <a:latin typeface="+mj-lt"/>
                      </a:endParaRPr>
                    </a:p>
                  </a:txBody>
                  <a:tcPr/>
                </a:tc>
                <a:tc>
                  <a:txBody>
                    <a:bodyPr/>
                    <a:lstStyle/>
                    <a:p>
                      <a:r>
                        <a:rPr lang="it-IT" sz="1800" dirty="0" err="1" smtClean="0">
                          <a:latin typeface="+mj-lt"/>
                        </a:rPr>
                        <a:t>Students</a:t>
                      </a:r>
                      <a:r>
                        <a:rPr lang="it-IT" sz="1800" dirty="0" smtClean="0">
                          <a:latin typeface="+mj-lt"/>
                        </a:rPr>
                        <a:t> don’t go </a:t>
                      </a:r>
                      <a:r>
                        <a:rPr lang="it-IT" sz="1800" dirty="0" err="1" smtClean="0">
                          <a:latin typeface="+mj-lt"/>
                        </a:rPr>
                        <a:t>to</a:t>
                      </a:r>
                      <a:r>
                        <a:rPr lang="it-IT" sz="1800" dirty="0" smtClean="0">
                          <a:latin typeface="+mj-lt"/>
                        </a:rPr>
                        <a:t> school on </a:t>
                      </a:r>
                      <a:r>
                        <a:rPr lang="it-IT" sz="1800" dirty="0" err="1" smtClean="0">
                          <a:latin typeface="+mj-lt"/>
                        </a:rPr>
                        <a:t>Saturdays</a:t>
                      </a:r>
                      <a:r>
                        <a:rPr lang="it-IT" sz="1800" dirty="0" smtClean="0">
                          <a:latin typeface="+mj-lt"/>
                        </a:rPr>
                        <a:t>, </a:t>
                      </a:r>
                      <a:r>
                        <a:rPr lang="it-IT" sz="1800" dirty="0" smtClean="0">
                          <a:latin typeface="+mj-lt"/>
                        </a:rPr>
                        <a:t>so </a:t>
                      </a:r>
                      <a:r>
                        <a:rPr lang="it-IT" sz="1800" dirty="0" err="1" smtClean="0">
                          <a:latin typeface="+mj-lt"/>
                        </a:rPr>
                        <a:t>they</a:t>
                      </a:r>
                      <a:r>
                        <a:rPr lang="it-IT" sz="1800" dirty="0" smtClean="0">
                          <a:latin typeface="+mj-lt"/>
                        </a:rPr>
                        <a:t> </a:t>
                      </a:r>
                      <a:r>
                        <a:rPr lang="it-IT" sz="1800" dirty="0" err="1" smtClean="0">
                          <a:latin typeface="+mj-lt"/>
                        </a:rPr>
                        <a:t>leave</a:t>
                      </a:r>
                      <a:r>
                        <a:rPr lang="it-IT" sz="1800" baseline="0" dirty="0" smtClean="0">
                          <a:latin typeface="+mj-lt"/>
                        </a:rPr>
                        <a:t> </a:t>
                      </a:r>
                      <a:r>
                        <a:rPr lang="it-IT" sz="1800" baseline="0" dirty="0" err="1" smtClean="0">
                          <a:latin typeface="+mj-lt"/>
                        </a:rPr>
                        <a:t>later</a:t>
                      </a:r>
                      <a:r>
                        <a:rPr lang="it-IT" sz="1800" baseline="0" dirty="0" smtClean="0">
                          <a:latin typeface="+mj-lt"/>
                        </a:rPr>
                        <a:t> </a:t>
                      </a:r>
                      <a:r>
                        <a:rPr lang="it-IT" sz="1800" baseline="0" dirty="0" err="1" smtClean="0">
                          <a:latin typeface="+mj-lt"/>
                        </a:rPr>
                        <a:t>than</a:t>
                      </a:r>
                      <a:r>
                        <a:rPr lang="it-IT" sz="1800" baseline="0" dirty="0" smtClean="0">
                          <a:latin typeface="+mj-lt"/>
                        </a:rPr>
                        <a:t> </a:t>
                      </a:r>
                      <a:r>
                        <a:rPr lang="it-IT" sz="1800" baseline="0" dirty="0" err="1" smtClean="0">
                          <a:latin typeface="+mj-lt"/>
                        </a:rPr>
                        <a:t>Italian</a:t>
                      </a:r>
                      <a:r>
                        <a:rPr lang="it-IT" sz="1800" baseline="0" dirty="0" smtClean="0">
                          <a:latin typeface="+mj-lt"/>
                        </a:rPr>
                        <a:t> </a:t>
                      </a:r>
                      <a:r>
                        <a:rPr lang="it-IT" sz="1800" baseline="0" dirty="0" err="1" smtClean="0">
                          <a:latin typeface="+mj-lt"/>
                        </a:rPr>
                        <a:t>students</a:t>
                      </a:r>
                      <a:r>
                        <a:rPr lang="it-IT" sz="1800" baseline="0" dirty="0" smtClean="0">
                          <a:latin typeface="+mj-lt"/>
                        </a:rPr>
                        <a:t> (at </a:t>
                      </a:r>
                      <a:r>
                        <a:rPr lang="it-IT" sz="1800" baseline="0" dirty="0" err="1" smtClean="0">
                          <a:latin typeface="+mj-lt"/>
                        </a:rPr>
                        <a:t>around</a:t>
                      </a:r>
                      <a:r>
                        <a:rPr lang="it-IT" sz="1800" baseline="0" dirty="0" smtClean="0">
                          <a:latin typeface="+mj-lt"/>
                        </a:rPr>
                        <a:t> </a:t>
                      </a:r>
                      <a:r>
                        <a:rPr lang="it-IT" sz="1800" b="1" baseline="0" dirty="0" smtClean="0">
                          <a:solidFill>
                            <a:schemeClr val="accent5">
                              <a:lumMod val="60000"/>
                              <a:lumOff val="40000"/>
                            </a:schemeClr>
                          </a:solidFill>
                          <a:latin typeface="+mj-lt"/>
                        </a:rPr>
                        <a:t>2.00-3.00 p.m.</a:t>
                      </a:r>
                      <a:r>
                        <a:rPr lang="it-IT" sz="1800" baseline="0" dirty="0" smtClean="0">
                          <a:latin typeface="+mj-lt"/>
                        </a:rPr>
                        <a:t>)</a:t>
                      </a:r>
                      <a:endParaRPr lang="it-IT" sz="18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tx1"/>
                          </a:solidFill>
                          <a:latin typeface="+mj-lt"/>
                          <a:ea typeface="+mn-ea"/>
                          <a:cs typeface="+mn-cs"/>
                        </a:rPr>
                        <a:t>Some</a:t>
                      </a:r>
                      <a:r>
                        <a:rPr kumimoji="0" lang="en-US" sz="1800" kern="1200" baseline="0" dirty="0" smtClean="0">
                          <a:solidFill>
                            <a:schemeClr val="tx1"/>
                          </a:solidFill>
                          <a:latin typeface="+mj-lt"/>
                          <a:ea typeface="+mn-ea"/>
                          <a:cs typeface="+mn-cs"/>
                        </a:rPr>
                        <a:t> </a:t>
                      </a:r>
                      <a:r>
                        <a:rPr kumimoji="0" lang="en-US" sz="1800" kern="1200" dirty="0" smtClean="0">
                          <a:solidFill>
                            <a:schemeClr val="tx1"/>
                          </a:solidFill>
                          <a:latin typeface="+mj-lt"/>
                          <a:ea typeface="+mn-ea"/>
                          <a:cs typeface="+mn-cs"/>
                        </a:rPr>
                        <a:t>students go to school also on </a:t>
                      </a:r>
                      <a:r>
                        <a:rPr kumimoji="0" lang="en-US" sz="1800" kern="1200" dirty="0" err="1" smtClean="0">
                          <a:solidFill>
                            <a:schemeClr val="tx1"/>
                          </a:solidFill>
                          <a:latin typeface="+mj-lt"/>
                          <a:ea typeface="+mn-ea"/>
                          <a:cs typeface="+mn-cs"/>
                        </a:rPr>
                        <a:t>Saturday,s</a:t>
                      </a:r>
                      <a:r>
                        <a:rPr kumimoji="0" lang="en-US" sz="1800" kern="1200" dirty="0" smtClean="0">
                          <a:solidFill>
                            <a:schemeClr val="tx1"/>
                          </a:solidFill>
                          <a:latin typeface="+mj-lt"/>
                          <a:ea typeface="+mn-ea"/>
                          <a:cs typeface="+mn-cs"/>
                        </a:rPr>
                        <a:t> </a:t>
                      </a:r>
                      <a:r>
                        <a:rPr kumimoji="0" lang="en-US" sz="1800" kern="1200" dirty="0" smtClean="0">
                          <a:solidFill>
                            <a:schemeClr val="tx1"/>
                          </a:solidFill>
                          <a:latin typeface="+mj-lt"/>
                          <a:ea typeface="+mn-ea"/>
                          <a:cs typeface="+mn-cs"/>
                        </a:rPr>
                        <a:t>so they can leave early on weekdays (at around </a:t>
                      </a:r>
                      <a:r>
                        <a:rPr kumimoji="0" lang="en-US" sz="1800" b="1" kern="1200" dirty="0" smtClean="0">
                          <a:solidFill>
                            <a:schemeClr val="accent5">
                              <a:lumMod val="60000"/>
                              <a:lumOff val="40000"/>
                            </a:schemeClr>
                          </a:solidFill>
                          <a:latin typeface="+mj-lt"/>
                          <a:ea typeface="+mn-ea"/>
                          <a:cs typeface="+mn-cs"/>
                        </a:rPr>
                        <a:t>12.00-1.00 p.m.</a:t>
                      </a:r>
                      <a:r>
                        <a:rPr kumimoji="0" lang="en-US" sz="1800" b="0" kern="1200" dirty="0" smtClean="0">
                          <a:solidFill>
                            <a:schemeClr val="tx1"/>
                          </a:solidFill>
                          <a:latin typeface="+mj-lt"/>
                          <a:ea typeface="+mn-ea"/>
                          <a:cs typeface="+mn-cs"/>
                        </a:rPr>
                        <a:t>), </a:t>
                      </a:r>
                      <a:r>
                        <a:rPr kumimoji="0" lang="en-US" sz="1800" kern="1200" dirty="0" smtClean="0">
                          <a:solidFill>
                            <a:schemeClr val="tx1"/>
                          </a:solidFill>
                          <a:latin typeface="+mj-lt"/>
                          <a:ea typeface="+mn-ea"/>
                          <a:cs typeface="+mn-cs"/>
                        </a:rPr>
                        <a:t>whereas the others, who don't go to school on </a:t>
                      </a:r>
                      <a:r>
                        <a:rPr kumimoji="0" lang="en-US" sz="1800" kern="1200" dirty="0" smtClean="0">
                          <a:solidFill>
                            <a:schemeClr val="tx1"/>
                          </a:solidFill>
                          <a:latin typeface="+mj-lt"/>
                          <a:ea typeface="+mn-ea"/>
                          <a:cs typeface="+mn-cs"/>
                        </a:rPr>
                        <a:t>Saturdays, </a:t>
                      </a:r>
                      <a:r>
                        <a:rPr kumimoji="0" lang="en-US" sz="1800" kern="1200" dirty="0" smtClean="0">
                          <a:solidFill>
                            <a:schemeClr val="tx1"/>
                          </a:solidFill>
                          <a:latin typeface="+mj-lt"/>
                          <a:ea typeface="+mn-ea"/>
                          <a:cs typeface="+mn-cs"/>
                        </a:rPr>
                        <a:t>usually go home at </a:t>
                      </a:r>
                      <a:r>
                        <a:rPr kumimoji="0" lang="en-US" sz="1800" b="1" kern="1200" dirty="0" smtClean="0">
                          <a:solidFill>
                            <a:schemeClr val="accent5">
                              <a:lumMod val="60000"/>
                              <a:lumOff val="40000"/>
                            </a:schemeClr>
                          </a:solidFill>
                          <a:latin typeface="+mj-lt"/>
                          <a:ea typeface="+mn-ea"/>
                          <a:cs typeface="+mn-cs"/>
                        </a:rPr>
                        <a:t>2.00 p.m.</a:t>
                      </a:r>
                      <a:endParaRPr kumimoji="0" lang="it-IT" sz="1800" b="1" kern="1200" dirty="0" smtClean="0">
                        <a:solidFill>
                          <a:schemeClr val="accent5">
                            <a:lumMod val="60000"/>
                            <a:lumOff val="40000"/>
                          </a:schemeClr>
                        </a:solidFill>
                        <a:latin typeface="+mj-lt"/>
                        <a:ea typeface="+mn-ea"/>
                        <a:cs typeface="+mn-cs"/>
                      </a:endParaRPr>
                    </a:p>
                    <a:p>
                      <a:endParaRPr lang="it-IT" sz="1800" dirty="0">
                        <a:latin typeface="+mj-lt"/>
                      </a:endParaRPr>
                    </a:p>
                  </a:txBody>
                  <a:tcPr/>
                </a:tc>
              </a:tr>
            </a:tbl>
          </a:graphicData>
        </a:graphic>
      </p:graphicFrame>
      <p:pic>
        <p:nvPicPr>
          <p:cNvPr id="16399" name="Picture 15" descr="C:\Users\Daniele\AppData\Local\Microsoft\Windows\Temporary Internet Files\Content.IE5\ULCJLZT3\MC900354006[1].wmf"/>
          <p:cNvPicPr>
            <a:picLocks noChangeAspect="1" noChangeArrowheads="1"/>
          </p:cNvPicPr>
          <p:nvPr/>
        </p:nvPicPr>
        <p:blipFill>
          <a:blip r:embed="rId3" cstate="print"/>
          <a:srcRect/>
          <a:stretch>
            <a:fillRect/>
          </a:stretch>
        </p:blipFill>
        <p:spPr bwMode="auto">
          <a:xfrm>
            <a:off x="251520" y="4221088"/>
            <a:ext cx="4032448" cy="220314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7467600" cy="1143000"/>
          </a:xfrm>
        </p:spPr>
        <p:txBody>
          <a:bodyPr>
            <a:norm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it-IT" sz="4400" b="1" dirty="0" smtClean="0">
                <a:ln/>
                <a:solidFill>
                  <a:schemeClr val="accent5">
                    <a:tint val="50000"/>
                    <a:satMod val="180000"/>
                  </a:schemeClr>
                </a:solidFill>
              </a:rPr>
              <a:t>SPORTS</a:t>
            </a:r>
            <a:endParaRPr lang="it-IT" sz="4400" b="1" dirty="0">
              <a:ln/>
              <a:solidFill>
                <a:schemeClr val="accent5">
                  <a:tint val="50000"/>
                  <a:satMod val="180000"/>
                </a:schemeClr>
              </a:solidFill>
            </a:endParaRPr>
          </a:p>
        </p:txBody>
      </p:sp>
      <p:sp>
        <p:nvSpPr>
          <p:cNvPr id="12" name="Segnaposto contenuto 11"/>
          <p:cNvSpPr>
            <a:spLocks noGrp="1"/>
          </p:cNvSpPr>
          <p:nvPr>
            <p:ph sz="half" idx="1"/>
          </p:nvPr>
        </p:nvSpPr>
        <p:spPr>
          <a:xfrm>
            <a:off x="467544" y="1916832"/>
            <a:ext cx="3657600" cy="4525963"/>
          </a:xfrm>
        </p:spPr>
        <p:txBody>
          <a:bodyPr>
            <a:normAutofit/>
          </a:bodyPr>
          <a:lstStyle/>
          <a:p>
            <a:pPr>
              <a:buNone/>
            </a:pPr>
            <a:r>
              <a:rPr lang="en-US" sz="1800" dirty="0" smtClean="0">
                <a:latin typeface="+mj-lt"/>
              </a:rPr>
              <a:t>       Sports play an important role in American society. They enjoy tremendous popularity but more important they are vehicles for transmitting values  like justice, fair play, and teamwork. Sports have contributed to racial and social integration and over history have been a "</a:t>
            </a:r>
            <a:r>
              <a:rPr lang="en-US" sz="1800" b="1" dirty="0" smtClean="0">
                <a:solidFill>
                  <a:schemeClr val="accent5">
                    <a:lumMod val="60000"/>
                    <a:lumOff val="40000"/>
                  </a:schemeClr>
                </a:solidFill>
                <a:latin typeface="+mj-lt"/>
              </a:rPr>
              <a:t>social glue</a:t>
            </a:r>
            <a:r>
              <a:rPr lang="en-US" sz="1800" dirty="0" smtClean="0">
                <a:latin typeface="+mj-lt"/>
              </a:rPr>
              <a:t>" bonding the country together.</a:t>
            </a:r>
            <a:endParaRPr lang="it-IT" sz="1800" dirty="0">
              <a:latin typeface="+mj-lt"/>
            </a:endParaRPr>
          </a:p>
        </p:txBody>
      </p:sp>
      <p:graphicFrame>
        <p:nvGraphicFramePr>
          <p:cNvPr id="8" name="Segnaposto contenuto 4"/>
          <p:cNvGraphicFramePr>
            <a:graphicFrameLocks/>
          </p:cNvGraphicFramePr>
          <p:nvPr/>
        </p:nvGraphicFramePr>
        <p:xfrm>
          <a:off x="4644008" y="1916832"/>
          <a:ext cx="3466727" cy="3582810"/>
        </p:xfrm>
        <a:graphic>
          <a:graphicData uri="http://schemas.openxmlformats.org/drawingml/2006/table">
            <a:tbl>
              <a:tblPr firstRow="1" bandRow="1">
                <a:tableStyleId>{5C22544A-7EE6-4342-B048-85BDC9FD1C3A}</a:tableStyleId>
              </a:tblPr>
              <a:tblGrid>
                <a:gridCol w="550912"/>
                <a:gridCol w="1409601"/>
                <a:gridCol w="1506214"/>
              </a:tblGrid>
              <a:tr h="334483">
                <a:tc>
                  <a:txBody>
                    <a:bodyPr/>
                    <a:lstStyle/>
                    <a:p>
                      <a:endParaRPr lang="it-IT" dirty="0"/>
                    </a:p>
                  </a:txBody>
                  <a:tcPr/>
                </a:tc>
                <a:tc>
                  <a:txBody>
                    <a:bodyPr/>
                    <a:lstStyle/>
                    <a:p>
                      <a:pPr algn="ctr"/>
                      <a:r>
                        <a:rPr lang="it-IT" dirty="0" smtClean="0"/>
                        <a:t>the U.S.</a:t>
                      </a:r>
                      <a:endParaRPr lang="it-IT" dirty="0"/>
                    </a:p>
                  </a:txBody>
                  <a:tcPr/>
                </a:tc>
                <a:tc>
                  <a:txBody>
                    <a:bodyPr/>
                    <a:lstStyle/>
                    <a:p>
                      <a:pPr algn="ctr"/>
                      <a:r>
                        <a:rPr lang="it-IT" dirty="0" smtClean="0"/>
                        <a:t>Italy</a:t>
                      </a:r>
                      <a:endParaRPr lang="it-IT" dirty="0"/>
                    </a:p>
                  </a:txBody>
                  <a:tcPr/>
                </a:tc>
              </a:tr>
              <a:tr h="278735">
                <a:tc>
                  <a:txBody>
                    <a:bodyPr/>
                    <a:lstStyle/>
                    <a:p>
                      <a:r>
                        <a:rPr lang="it-IT" sz="1400" dirty="0" smtClean="0"/>
                        <a:t>#1</a:t>
                      </a:r>
                      <a:endParaRPr lang="it-IT" sz="1400" dirty="0"/>
                    </a:p>
                  </a:txBody>
                  <a:tcPr/>
                </a:tc>
                <a:tc>
                  <a:txBody>
                    <a:bodyPr/>
                    <a:lstStyle/>
                    <a:p>
                      <a:r>
                        <a:rPr lang="it-IT" sz="1400" dirty="0" smtClean="0"/>
                        <a:t>Football</a:t>
                      </a:r>
                      <a:endParaRPr lang="it-IT" sz="1400" dirty="0"/>
                    </a:p>
                  </a:txBody>
                  <a:tcPr/>
                </a:tc>
                <a:tc>
                  <a:txBody>
                    <a:bodyPr/>
                    <a:lstStyle/>
                    <a:p>
                      <a:r>
                        <a:rPr lang="it-IT" sz="1400" dirty="0" smtClean="0"/>
                        <a:t>Soccer</a:t>
                      </a:r>
                      <a:endParaRPr lang="it-IT" sz="1400" dirty="0"/>
                    </a:p>
                  </a:txBody>
                  <a:tcPr/>
                </a:tc>
              </a:tr>
              <a:tr h="278735">
                <a:tc>
                  <a:txBody>
                    <a:bodyPr/>
                    <a:lstStyle/>
                    <a:p>
                      <a:r>
                        <a:rPr lang="it-IT" sz="1400" dirty="0" smtClean="0"/>
                        <a:t>#2</a:t>
                      </a:r>
                      <a:endParaRPr lang="it-IT" sz="1400" dirty="0"/>
                    </a:p>
                  </a:txBody>
                  <a:tcPr/>
                </a:tc>
                <a:tc>
                  <a:txBody>
                    <a:bodyPr/>
                    <a:lstStyle/>
                    <a:p>
                      <a:r>
                        <a:rPr lang="it-IT" sz="1400" dirty="0" smtClean="0"/>
                        <a:t>Baseball</a:t>
                      </a:r>
                      <a:endParaRPr lang="it-IT" sz="1400" dirty="0"/>
                    </a:p>
                  </a:txBody>
                  <a:tcPr/>
                </a:tc>
                <a:tc>
                  <a:txBody>
                    <a:bodyPr/>
                    <a:lstStyle/>
                    <a:p>
                      <a:r>
                        <a:rPr lang="it-IT" sz="1400" dirty="0" smtClean="0"/>
                        <a:t>Basketball</a:t>
                      </a:r>
                      <a:endParaRPr lang="it-IT" sz="1400" dirty="0"/>
                    </a:p>
                  </a:txBody>
                  <a:tcPr/>
                </a:tc>
              </a:tr>
              <a:tr h="278735">
                <a:tc>
                  <a:txBody>
                    <a:bodyPr/>
                    <a:lstStyle/>
                    <a:p>
                      <a:r>
                        <a:rPr lang="it-IT" sz="1400" dirty="0" smtClean="0"/>
                        <a:t>#3</a:t>
                      </a:r>
                      <a:endParaRPr lang="it-IT" sz="1400" dirty="0"/>
                    </a:p>
                  </a:txBody>
                  <a:tcPr/>
                </a:tc>
                <a:tc>
                  <a:txBody>
                    <a:bodyPr/>
                    <a:lstStyle/>
                    <a:p>
                      <a:r>
                        <a:rPr lang="it-IT" sz="1400" dirty="0" smtClean="0"/>
                        <a:t>Basketball</a:t>
                      </a:r>
                      <a:endParaRPr lang="it-IT" sz="1400" dirty="0"/>
                    </a:p>
                  </a:txBody>
                  <a:tcPr/>
                </a:tc>
                <a:tc>
                  <a:txBody>
                    <a:bodyPr/>
                    <a:lstStyle/>
                    <a:p>
                      <a:r>
                        <a:rPr lang="it-IT" sz="1400" dirty="0" smtClean="0"/>
                        <a:t>Volleyball</a:t>
                      </a:r>
                      <a:endParaRPr lang="it-IT" sz="1400" dirty="0"/>
                    </a:p>
                  </a:txBody>
                  <a:tcPr/>
                </a:tc>
              </a:tr>
              <a:tr h="278735">
                <a:tc>
                  <a:txBody>
                    <a:bodyPr/>
                    <a:lstStyle/>
                    <a:p>
                      <a:r>
                        <a:rPr lang="it-IT" sz="1400" dirty="0" smtClean="0"/>
                        <a:t>#4</a:t>
                      </a:r>
                      <a:endParaRPr lang="it-IT" sz="1400" dirty="0"/>
                    </a:p>
                  </a:txBody>
                  <a:tcPr/>
                </a:tc>
                <a:tc>
                  <a:txBody>
                    <a:bodyPr/>
                    <a:lstStyle/>
                    <a:p>
                      <a:r>
                        <a:rPr lang="it-IT" sz="1400" dirty="0" smtClean="0"/>
                        <a:t>Hockey</a:t>
                      </a:r>
                      <a:endParaRPr lang="it-IT" sz="1400" dirty="0"/>
                    </a:p>
                  </a:txBody>
                  <a:tcPr/>
                </a:tc>
                <a:tc>
                  <a:txBody>
                    <a:bodyPr/>
                    <a:lstStyle/>
                    <a:p>
                      <a:r>
                        <a:rPr lang="it-IT" sz="1400" dirty="0" smtClean="0"/>
                        <a:t>Cycling</a:t>
                      </a:r>
                      <a:endParaRPr lang="it-IT" sz="1400" dirty="0"/>
                    </a:p>
                  </a:txBody>
                  <a:tcPr/>
                </a:tc>
              </a:tr>
              <a:tr h="278735">
                <a:tc>
                  <a:txBody>
                    <a:bodyPr/>
                    <a:lstStyle/>
                    <a:p>
                      <a:r>
                        <a:rPr lang="it-IT" sz="1400" dirty="0" smtClean="0"/>
                        <a:t>#5</a:t>
                      </a:r>
                      <a:endParaRPr lang="it-IT" sz="1400" dirty="0"/>
                    </a:p>
                  </a:txBody>
                  <a:tcPr/>
                </a:tc>
                <a:tc>
                  <a:txBody>
                    <a:bodyPr/>
                    <a:lstStyle/>
                    <a:p>
                      <a:r>
                        <a:rPr lang="it-IT" sz="1400" dirty="0" smtClean="0"/>
                        <a:t>Soccer</a:t>
                      </a:r>
                      <a:endParaRPr lang="it-IT" sz="1400" dirty="0"/>
                    </a:p>
                  </a:txBody>
                  <a:tcPr/>
                </a:tc>
                <a:tc>
                  <a:txBody>
                    <a:bodyPr/>
                    <a:lstStyle/>
                    <a:p>
                      <a:r>
                        <a:rPr lang="it-IT" sz="1400" dirty="0" err="1" smtClean="0"/>
                        <a:t>Waterpolo</a:t>
                      </a:r>
                      <a:endParaRPr lang="it-IT" sz="1400" dirty="0"/>
                    </a:p>
                  </a:txBody>
                  <a:tcPr/>
                </a:tc>
              </a:tr>
              <a:tr h="278735">
                <a:tc>
                  <a:txBody>
                    <a:bodyPr/>
                    <a:lstStyle/>
                    <a:p>
                      <a:r>
                        <a:rPr lang="it-IT" sz="1400" dirty="0" smtClean="0"/>
                        <a:t>#6</a:t>
                      </a:r>
                      <a:endParaRPr lang="it-IT" sz="1400" dirty="0"/>
                    </a:p>
                  </a:txBody>
                  <a:tcPr/>
                </a:tc>
                <a:tc>
                  <a:txBody>
                    <a:bodyPr/>
                    <a:lstStyle/>
                    <a:p>
                      <a:r>
                        <a:rPr lang="it-IT" sz="1400" dirty="0" smtClean="0"/>
                        <a:t>Golf</a:t>
                      </a:r>
                      <a:endParaRPr lang="it-IT" sz="1400" dirty="0"/>
                    </a:p>
                  </a:txBody>
                  <a:tcPr/>
                </a:tc>
                <a:tc>
                  <a:txBody>
                    <a:bodyPr/>
                    <a:lstStyle/>
                    <a:p>
                      <a:r>
                        <a:rPr lang="it-IT" sz="1400" dirty="0" smtClean="0"/>
                        <a:t>Wrestling</a:t>
                      </a:r>
                      <a:endParaRPr lang="it-IT" sz="1400" dirty="0"/>
                    </a:p>
                  </a:txBody>
                  <a:tcPr/>
                </a:tc>
              </a:tr>
              <a:tr h="278735">
                <a:tc>
                  <a:txBody>
                    <a:bodyPr/>
                    <a:lstStyle/>
                    <a:p>
                      <a:r>
                        <a:rPr lang="it-IT" sz="1400" dirty="0" smtClean="0"/>
                        <a:t>#7</a:t>
                      </a:r>
                      <a:endParaRPr lang="it-IT" sz="1400" dirty="0"/>
                    </a:p>
                  </a:txBody>
                  <a:tcPr/>
                </a:tc>
                <a:tc>
                  <a:txBody>
                    <a:bodyPr/>
                    <a:lstStyle/>
                    <a:p>
                      <a:r>
                        <a:rPr lang="it-IT" sz="1400" dirty="0" smtClean="0"/>
                        <a:t>Tennis</a:t>
                      </a:r>
                      <a:endParaRPr lang="it-IT" sz="1400" dirty="0"/>
                    </a:p>
                  </a:txBody>
                  <a:tcPr/>
                </a:tc>
                <a:tc>
                  <a:txBody>
                    <a:bodyPr/>
                    <a:lstStyle/>
                    <a:p>
                      <a:r>
                        <a:rPr lang="it-IT" sz="1400" dirty="0" err="1" smtClean="0"/>
                        <a:t>Athletics</a:t>
                      </a:r>
                      <a:endParaRPr lang="it-IT" sz="1400" dirty="0"/>
                    </a:p>
                  </a:txBody>
                  <a:tcPr/>
                </a:tc>
              </a:tr>
              <a:tr h="278735">
                <a:tc>
                  <a:txBody>
                    <a:bodyPr/>
                    <a:lstStyle/>
                    <a:p>
                      <a:r>
                        <a:rPr lang="it-IT" sz="1400" dirty="0" smtClean="0"/>
                        <a:t>#8</a:t>
                      </a:r>
                      <a:endParaRPr lang="it-IT" sz="1400" dirty="0"/>
                    </a:p>
                  </a:txBody>
                  <a:tcPr/>
                </a:tc>
                <a:tc>
                  <a:txBody>
                    <a:bodyPr/>
                    <a:lstStyle/>
                    <a:p>
                      <a:r>
                        <a:rPr lang="it-IT" sz="1400" dirty="0" err="1" smtClean="0"/>
                        <a:t>Motorsports</a:t>
                      </a:r>
                      <a:endParaRPr lang="it-IT" sz="1400" dirty="0"/>
                    </a:p>
                  </a:txBody>
                  <a:tcPr/>
                </a:tc>
                <a:tc>
                  <a:txBody>
                    <a:bodyPr/>
                    <a:lstStyle/>
                    <a:p>
                      <a:r>
                        <a:rPr lang="it-IT" sz="1400" dirty="0" smtClean="0"/>
                        <a:t>Tennis</a:t>
                      </a:r>
                      <a:endParaRPr lang="it-IT" sz="1400" dirty="0"/>
                    </a:p>
                  </a:txBody>
                  <a:tcPr/>
                </a:tc>
              </a:tr>
              <a:tr h="278735">
                <a:tc>
                  <a:txBody>
                    <a:bodyPr/>
                    <a:lstStyle/>
                    <a:p>
                      <a:r>
                        <a:rPr lang="it-IT" sz="1400" dirty="0" smtClean="0"/>
                        <a:t>#9</a:t>
                      </a:r>
                      <a:endParaRPr lang="it-IT" sz="1400" dirty="0"/>
                    </a:p>
                  </a:txBody>
                  <a:tcPr/>
                </a:tc>
                <a:tc>
                  <a:txBody>
                    <a:bodyPr/>
                    <a:lstStyle/>
                    <a:p>
                      <a:r>
                        <a:rPr lang="it-IT" sz="1400" dirty="0" smtClean="0"/>
                        <a:t>Wrestling</a:t>
                      </a:r>
                      <a:endParaRPr lang="it-IT" sz="1400" dirty="0"/>
                    </a:p>
                  </a:txBody>
                  <a:tcPr/>
                </a:tc>
                <a:tc>
                  <a:txBody>
                    <a:bodyPr/>
                    <a:lstStyle/>
                    <a:p>
                      <a:r>
                        <a:rPr lang="it-IT" sz="1400" dirty="0" smtClean="0"/>
                        <a:t>Golf</a:t>
                      </a:r>
                      <a:endParaRPr lang="it-IT" sz="1400" dirty="0"/>
                    </a:p>
                  </a:txBody>
                  <a:tcPr/>
                </a:tc>
              </a:tr>
              <a:tr h="473850">
                <a:tc>
                  <a:txBody>
                    <a:bodyPr/>
                    <a:lstStyle/>
                    <a:p>
                      <a:r>
                        <a:rPr lang="it-IT" sz="1400" dirty="0" smtClean="0"/>
                        <a:t>#10</a:t>
                      </a:r>
                      <a:endParaRPr lang="it-IT" sz="1400" dirty="0"/>
                    </a:p>
                  </a:txBody>
                  <a:tcPr/>
                </a:tc>
                <a:tc>
                  <a:txBody>
                    <a:bodyPr/>
                    <a:lstStyle/>
                    <a:p>
                      <a:r>
                        <a:rPr lang="it-IT" sz="1400" dirty="0" err="1" smtClean="0"/>
                        <a:t>Martial</a:t>
                      </a:r>
                      <a:r>
                        <a:rPr lang="it-IT" sz="1400" dirty="0" smtClean="0"/>
                        <a:t> </a:t>
                      </a:r>
                      <a:r>
                        <a:rPr lang="it-IT" sz="1400" dirty="0" err="1" smtClean="0"/>
                        <a:t>arts</a:t>
                      </a:r>
                      <a:endParaRPr lang="it-IT" sz="1400" dirty="0"/>
                    </a:p>
                  </a:txBody>
                  <a:tcPr/>
                </a:tc>
                <a:tc>
                  <a:txBody>
                    <a:bodyPr/>
                    <a:lstStyle/>
                    <a:p>
                      <a:r>
                        <a:rPr lang="it-IT" sz="1400" dirty="0" smtClean="0"/>
                        <a:t>Rugby</a:t>
                      </a:r>
                      <a:endParaRPr lang="it-IT" sz="1400" dirty="0"/>
                    </a:p>
                  </a:txBody>
                  <a:tcPr/>
                </a:tc>
              </a:tr>
            </a:tbl>
          </a:graphicData>
        </a:graphic>
      </p:graphicFrame>
      <p:pic>
        <p:nvPicPr>
          <p:cNvPr id="1026" name="Picture 2" descr="C:\Users\Daniele\AppData\Local\Microsoft\Windows\Temporary Internet Files\Content.IE5\T2EW724K\MC900440368[1].png"/>
          <p:cNvPicPr>
            <a:picLocks noChangeAspect="1" noChangeArrowheads="1"/>
          </p:cNvPicPr>
          <p:nvPr/>
        </p:nvPicPr>
        <p:blipFill>
          <a:blip r:embed="rId2" cstate="print"/>
          <a:srcRect/>
          <a:stretch>
            <a:fillRect/>
          </a:stretch>
        </p:blipFill>
        <p:spPr bwMode="auto">
          <a:xfrm>
            <a:off x="0" y="4941168"/>
            <a:ext cx="1515616" cy="1515616"/>
          </a:xfrm>
          <a:prstGeom prst="rect">
            <a:avLst/>
          </a:prstGeom>
          <a:noFill/>
        </p:spPr>
      </p:pic>
      <p:pic>
        <p:nvPicPr>
          <p:cNvPr id="1027" name="Picture 3" descr="C:\Users\Daniele\AppData\Local\Microsoft\Windows\Temporary Internet Files\Content.IE5\1AZ5W530\MC900426204[1].wmf"/>
          <p:cNvPicPr>
            <a:picLocks noChangeAspect="1" noChangeArrowheads="1"/>
          </p:cNvPicPr>
          <p:nvPr/>
        </p:nvPicPr>
        <p:blipFill>
          <a:blip r:embed="rId3" cstate="print"/>
          <a:srcRect/>
          <a:stretch>
            <a:fillRect/>
          </a:stretch>
        </p:blipFill>
        <p:spPr bwMode="auto">
          <a:xfrm>
            <a:off x="6372200" y="332656"/>
            <a:ext cx="1955800" cy="1149350"/>
          </a:xfrm>
          <a:prstGeom prst="rect">
            <a:avLst/>
          </a:prstGeom>
          <a:noFill/>
        </p:spPr>
      </p:pic>
      <p:sp>
        <p:nvSpPr>
          <p:cNvPr id="16" name="Fumetto 2 15"/>
          <p:cNvSpPr/>
          <p:nvPr/>
        </p:nvSpPr>
        <p:spPr>
          <a:xfrm>
            <a:off x="251520" y="2852936"/>
            <a:ext cx="4032448" cy="2088232"/>
          </a:xfrm>
          <a:prstGeom prst="wedgeRoundRectCallou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solidFill>
                <a:schemeClr val="tx1">
                  <a:lumMod val="50000"/>
                </a:schemeClr>
              </a:solidFill>
              <a:latin typeface="Monotype Corsiva" pitchFamily="66" charset="0"/>
            </a:endParaRPr>
          </a:p>
          <a:p>
            <a:r>
              <a:rPr lang="en-US" sz="2000" dirty="0" smtClean="0">
                <a:solidFill>
                  <a:schemeClr val="tx1">
                    <a:lumMod val="50000"/>
                  </a:schemeClr>
                </a:solidFill>
                <a:latin typeface="Segoe Script" pitchFamily="34" charset="0"/>
              </a:rPr>
              <a:t>“I have a big interest in action sports, which is what I love to do in my spare time”.</a:t>
            </a:r>
          </a:p>
          <a:p>
            <a:pPr algn="r"/>
            <a:endParaRPr lang="en-US" sz="2000" dirty="0" smtClean="0">
              <a:solidFill>
                <a:schemeClr val="tx1">
                  <a:lumMod val="50000"/>
                </a:schemeClr>
              </a:solidFill>
              <a:latin typeface="Segoe Script" pitchFamily="34" charset="0"/>
            </a:endParaRPr>
          </a:p>
          <a:p>
            <a:pPr algn="r"/>
            <a:r>
              <a:rPr lang="en-US" sz="2000" dirty="0" err="1" smtClean="0">
                <a:solidFill>
                  <a:schemeClr val="tx1">
                    <a:lumMod val="50000"/>
                  </a:schemeClr>
                </a:solidFill>
                <a:latin typeface="Segoe Script" pitchFamily="34" charset="0"/>
              </a:rPr>
              <a:t>Deivis</a:t>
            </a:r>
            <a:endParaRPr lang="it-IT" sz="2000" dirty="0">
              <a:solidFill>
                <a:schemeClr val="tx1">
                  <a:lumMod val="50000"/>
                </a:schemeClr>
              </a:solidFill>
              <a:latin typeface="Segoe Script" pitchFamily="34" charset="0"/>
            </a:endParaRPr>
          </a:p>
        </p:txBody>
      </p:sp>
      <p:sp>
        <p:nvSpPr>
          <p:cNvPr id="9" name="CasellaDiTesto 8"/>
          <p:cNvSpPr txBox="1"/>
          <p:nvPr/>
        </p:nvSpPr>
        <p:spPr>
          <a:xfrm>
            <a:off x="4788024" y="5733256"/>
            <a:ext cx="3672408" cy="307777"/>
          </a:xfrm>
          <a:prstGeom prst="rect">
            <a:avLst/>
          </a:prstGeom>
          <a:noFill/>
        </p:spPr>
        <p:txBody>
          <a:bodyPr wrap="square" rtlCol="0">
            <a:spAutoFit/>
          </a:bodyPr>
          <a:lstStyle/>
          <a:p>
            <a:r>
              <a:rPr lang="it-IT" sz="1400" dirty="0" err="1" smtClean="0">
                <a:latin typeface="+mj-lt"/>
              </a:rPr>
              <a:t>Most</a:t>
            </a:r>
            <a:r>
              <a:rPr lang="it-IT" sz="1400" dirty="0" smtClean="0">
                <a:latin typeface="+mj-lt"/>
              </a:rPr>
              <a:t> </a:t>
            </a:r>
            <a:r>
              <a:rPr lang="it-IT" sz="1400" dirty="0" err="1" smtClean="0">
                <a:latin typeface="+mj-lt"/>
              </a:rPr>
              <a:t>popular</a:t>
            </a:r>
            <a:r>
              <a:rPr lang="it-IT" sz="1400" dirty="0" smtClean="0">
                <a:latin typeface="+mj-lt"/>
              </a:rPr>
              <a:t> </a:t>
            </a:r>
            <a:r>
              <a:rPr lang="it-IT" sz="1400" dirty="0" err="1" smtClean="0">
                <a:latin typeface="+mj-lt"/>
              </a:rPr>
              <a:t>sports</a:t>
            </a:r>
            <a:r>
              <a:rPr lang="it-IT" sz="1400" dirty="0" smtClean="0">
                <a:latin typeface="+mj-lt"/>
              </a:rPr>
              <a:t> in the U.S. and in Italy</a:t>
            </a:r>
            <a:endParaRPr lang="it-IT" sz="1400" dirty="0">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1000"/>
                                        <p:tgtEl>
                                          <p:spTgt spid="16"/>
                                        </p:tgtEl>
                                        <p:attrNameLst>
                                          <p:attrName>ppt_x</p:attrName>
                                        </p:attrNameLst>
                                      </p:cBhvr>
                                      <p:tavLst>
                                        <p:tav tm="0">
                                          <p:val>
                                            <p:strVal val="ppt_x"/>
                                          </p:val>
                                        </p:tav>
                                        <p:tav tm="100000">
                                          <p:val>
                                            <p:strVal val="1+ppt_w/2"/>
                                          </p:val>
                                        </p:tav>
                                      </p:tavLst>
                                    </p:anim>
                                    <p:anim calcmode="lin" valueType="num">
                                      <p:cBhvr additive="base">
                                        <p:cTn id="13" dur="1000"/>
                                        <p:tgtEl>
                                          <p:spTgt spid="16"/>
                                        </p:tgtEl>
                                        <p:attrNameLst>
                                          <p:attrName>ppt_y</p:attrName>
                                        </p:attrNameLst>
                                      </p:cBhvr>
                                      <p:tavLst>
                                        <p:tav tm="0">
                                          <p:val>
                                            <p:strVal val="ppt_y"/>
                                          </p:val>
                                        </p:tav>
                                        <p:tav tm="100000">
                                          <p:val>
                                            <p:strVal val="ppt_y"/>
                                          </p:val>
                                        </p:tav>
                                      </p:tavLst>
                                    </p:anim>
                                    <p:set>
                                      <p:cBhvr>
                                        <p:cTn id="14"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it-IT" sz="4400" b="1" dirty="0" smtClean="0">
                <a:ln/>
                <a:solidFill>
                  <a:schemeClr val="accent5">
                    <a:tint val="50000"/>
                    <a:satMod val="180000"/>
                  </a:schemeClr>
                </a:solidFill>
              </a:rPr>
              <a:t>STEREOTYPES</a:t>
            </a:r>
            <a:endParaRPr lang="it-IT" sz="4400" b="1" dirty="0">
              <a:ln/>
              <a:solidFill>
                <a:schemeClr val="accent5">
                  <a:tint val="50000"/>
                  <a:satMod val="180000"/>
                </a:schemeClr>
              </a:solidFill>
            </a:endParaRPr>
          </a:p>
        </p:txBody>
      </p:sp>
      <p:sp>
        <p:nvSpPr>
          <p:cNvPr id="5" name="Segnaposto testo 4"/>
          <p:cNvSpPr>
            <a:spLocks noGrp="1"/>
          </p:cNvSpPr>
          <p:nvPr>
            <p:ph type="body" idx="1"/>
          </p:nvPr>
        </p:nvSpPr>
        <p:spPr>
          <a:xfrm>
            <a:off x="467544" y="6019800"/>
            <a:ext cx="4040188" cy="838200"/>
          </a:xfrm>
        </p:spPr>
        <p:txBody>
          <a:bodyPr/>
          <a:lstStyle/>
          <a:p>
            <a:pPr algn="ctr"/>
            <a:r>
              <a:rPr lang="it-IT" dirty="0" smtClean="0"/>
              <a:t>the U.S.</a:t>
            </a:r>
            <a:endParaRPr lang="it-IT" dirty="0"/>
          </a:p>
        </p:txBody>
      </p:sp>
      <p:sp>
        <p:nvSpPr>
          <p:cNvPr id="7" name="Segnaposto testo 6"/>
          <p:cNvSpPr>
            <a:spLocks noGrp="1"/>
          </p:cNvSpPr>
          <p:nvPr>
            <p:ph type="body" sz="half" idx="3"/>
          </p:nvPr>
        </p:nvSpPr>
        <p:spPr>
          <a:xfrm>
            <a:off x="4644008" y="6019800"/>
            <a:ext cx="4041775" cy="838200"/>
          </a:xfrm>
        </p:spPr>
        <p:txBody>
          <a:bodyPr/>
          <a:lstStyle/>
          <a:p>
            <a:pPr algn="ctr"/>
            <a:r>
              <a:rPr lang="it-IT" dirty="0" smtClean="0"/>
              <a:t>Italy</a:t>
            </a:r>
            <a:endParaRPr lang="it-IT" dirty="0"/>
          </a:p>
        </p:txBody>
      </p:sp>
      <p:sp>
        <p:nvSpPr>
          <p:cNvPr id="6" name="Segnaposto contenuto 5"/>
          <p:cNvSpPr>
            <a:spLocks noGrp="1"/>
          </p:cNvSpPr>
          <p:nvPr>
            <p:ph sz="quarter" idx="2"/>
          </p:nvPr>
        </p:nvSpPr>
        <p:spPr>
          <a:xfrm>
            <a:off x="323528" y="1700808"/>
            <a:ext cx="4497388" cy="3941763"/>
          </a:xfrm>
        </p:spPr>
        <p:txBody>
          <a:bodyPr>
            <a:noAutofit/>
          </a:bodyPr>
          <a:lstStyle/>
          <a:p>
            <a:r>
              <a:rPr lang="it-IT" sz="1800" dirty="0" err="1" smtClean="0">
                <a:latin typeface="+mj-lt"/>
              </a:rPr>
              <a:t>Americans</a:t>
            </a:r>
            <a:r>
              <a:rPr lang="it-IT" sz="1800" dirty="0" smtClean="0">
                <a:latin typeface="+mj-lt"/>
              </a:rPr>
              <a:t> are </a:t>
            </a:r>
            <a:r>
              <a:rPr lang="it-IT" sz="1800" dirty="0" err="1" smtClean="0">
                <a:latin typeface="+mj-lt"/>
              </a:rPr>
              <a:t>fat</a:t>
            </a:r>
            <a:r>
              <a:rPr lang="it-IT" sz="1800" dirty="0" smtClean="0">
                <a:latin typeface="+mj-lt"/>
              </a:rPr>
              <a:t> and </a:t>
            </a:r>
            <a:r>
              <a:rPr lang="it-IT" sz="1800" dirty="0" err="1" smtClean="0">
                <a:latin typeface="+mj-lt"/>
              </a:rPr>
              <a:t>lazy</a:t>
            </a:r>
            <a:endParaRPr lang="it-IT" sz="1800" dirty="0" smtClean="0">
              <a:latin typeface="+mj-lt"/>
            </a:endParaRPr>
          </a:p>
          <a:p>
            <a:r>
              <a:rPr lang="en-US" sz="1800" dirty="0" smtClean="0">
                <a:latin typeface="+mj-lt"/>
              </a:rPr>
              <a:t>All Americans dress like cowboys</a:t>
            </a:r>
          </a:p>
          <a:p>
            <a:r>
              <a:rPr lang="it-IT" sz="1800" dirty="0" err="1" smtClean="0">
                <a:latin typeface="+mj-lt"/>
              </a:rPr>
              <a:t>To</a:t>
            </a:r>
            <a:r>
              <a:rPr lang="it-IT" sz="1800" dirty="0" smtClean="0">
                <a:latin typeface="+mj-lt"/>
              </a:rPr>
              <a:t> American people family </a:t>
            </a:r>
            <a:r>
              <a:rPr lang="it-IT" sz="1800" dirty="0" err="1" smtClean="0">
                <a:latin typeface="+mj-lt"/>
              </a:rPr>
              <a:t>comes</a:t>
            </a:r>
            <a:r>
              <a:rPr lang="it-IT" sz="1800" dirty="0" smtClean="0">
                <a:latin typeface="+mj-lt"/>
              </a:rPr>
              <a:t> first</a:t>
            </a:r>
          </a:p>
          <a:p>
            <a:r>
              <a:rPr lang="en-US" sz="1800" dirty="0" smtClean="0">
                <a:latin typeface="+mj-lt"/>
              </a:rPr>
              <a:t>Most Americans live either in skyscrapers or on farms</a:t>
            </a:r>
          </a:p>
          <a:p>
            <a:r>
              <a:rPr lang="en-US" sz="1800" dirty="0" smtClean="0">
                <a:latin typeface="+mj-lt"/>
              </a:rPr>
              <a:t>Americans divorce repeatedly</a:t>
            </a:r>
          </a:p>
          <a:p>
            <a:r>
              <a:rPr lang="en-US" sz="1800" dirty="0" smtClean="0">
                <a:latin typeface="+mj-lt"/>
              </a:rPr>
              <a:t>Americans have very complicated private lives</a:t>
            </a:r>
          </a:p>
          <a:p>
            <a:r>
              <a:rPr lang="en-US" sz="1800" dirty="0" smtClean="0">
                <a:latin typeface="+mj-lt"/>
              </a:rPr>
              <a:t>A person has a good chance of being killed in the street in the U.S., therefore most people there carry a gun</a:t>
            </a:r>
          </a:p>
          <a:p>
            <a:r>
              <a:rPr lang="en-US" sz="1800" dirty="0" smtClean="0">
                <a:latin typeface="+mj-lt"/>
              </a:rPr>
              <a:t>Americans only eat hamburgers, hot dogs, popcorn, and Coke</a:t>
            </a:r>
            <a:endParaRPr lang="it-IT" sz="1800" dirty="0" smtClean="0">
              <a:latin typeface="+mj-lt"/>
            </a:endParaRPr>
          </a:p>
        </p:txBody>
      </p:sp>
      <p:sp>
        <p:nvSpPr>
          <p:cNvPr id="8" name="Segnaposto contenuto 7"/>
          <p:cNvSpPr>
            <a:spLocks noGrp="1"/>
          </p:cNvSpPr>
          <p:nvPr>
            <p:ph sz="quarter" idx="4"/>
          </p:nvPr>
        </p:nvSpPr>
        <p:spPr>
          <a:xfrm>
            <a:off x="4644008" y="1700808"/>
            <a:ext cx="4041775" cy="3941763"/>
          </a:xfrm>
        </p:spPr>
        <p:txBody>
          <a:bodyPr>
            <a:normAutofit fontScale="92500" lnSpcReduction="20000"/>
          </a:bodyPr>
          <a:lstStyle/>
          <a:p>
            <a:pPr fontAlgn="t"/>
            <a:r>
              <a:rPr lang="it-IT" sz="2100" dirty="0" err="1" smtClean="0">
                <a:latin typeface="+mj-lt"/>
              </a:rPr>
              <a:t>Italians</a:t>
            </a:r>
            <a:r>
              <a:rPr lang="it-IT" sz="2100" dirty="0" smtClean="0">
                <a:latin typeface="+mj-lt"/>
              </a:rPr>
              <a:t> are short and dark</a:t>
            </a:r>
          </a:p>
          <a:p>
            <a:pPr fontAlgn="t"/>
            <a:r>
              <a:rPr lang="it-IT" sz="2100" dirty="0" err="1" smtClean="0">
                <a:latin typeface="+mj-lt"/>
              </a:rPr>
              <a:t>Italians</a:t>
            </a:r>
            <a:r>
              <a:rPr lang="it-IT" sz="2100" dirty="0" smtClean="0">
                <a:latin typeface="+mj-lt"/>
              </a:rPr>
              <a:t> </a:t>
            </a:r>
            <a:r>
              <a:rPr lang="it-IT" sz="2100" dirty="0" err="1" smtClean="0">
                <a:latin typeface="+mj-lt"/>
              </a:rPr>
              <a:t>dress</a:t>
            </a:r>
            <a:r>
              <a:rPr lang="it-IT" sz="2100" dirty="0" smtClean="0">
                <a:latin typeface="+mj-lt"/>
              </a:rPr>
              <a:t> </a:t>
            </a:r>
            <a:r>
              <a:rPr lang="it-IT" sz="2100" dirty="0" err="1" smtClean="0">
                <a:latin typeface="+mj-lt"/>
              </a:rPr>
              <a:t>well</a:t>
            </a:r>
            <a:endParaRPr lang="it-IT" sz="2100" dirty="0" smtClean="0">
              <a:latin typeface="+mj-lt"/>
            </a:endParaRPr>
          </a:p>
          <a:p>
            <a:pPr fontAlgn="t"/>
            <a:r>
              <a:rPr lang="it-IT" sz="2100" dirty="0" smtClean="0">
                <a:latin typeface="+mj-lt"/>
              </a:rPr>
              <a:t>The Mafia</a:t>
            </a:r>
          </a:p>
          <a:p>
            <a:pPr fontAlgn="t"/>
            <a:r>
              <a:rPr lang="it-IT" sz="2100" dirty="0" smtClean="0">
                <a:latin typeface="+mj-lt"/>
              </a:rPr>
              <a:t>Public </a:t>
            </a:r>
            <a:r>
              <a:rPr lang="it-IT" sz="2100" dirty="0" err="1" smtClean="0">
                <a:latin typeface="+mj-lt"/>
              </a:rPr>
              <a:t>affection</a:t>
            </a:r>
            <a:endParaRPr lang="it-IT" sz="2100" dirty="0" smtClean="0">
              <a:latin typeface="+mj-lt"/>
            </a:endParaRPr>
          </a:p>
          <a:p>
            <a:pPr fontAlgn="t"/>
            <a:r>
              <a:rPr lang="it-IT" sz="2100" dirty="0" smtClean="0">
                <a:latin typeface="+mj-lt"/>
              </a:rPr>
              <a:t>Big </a:t>
            </a:r>
            <a:r>
              <a:rPr lang="it-IT" sz="2100" dirty="0" err="1" smtClean="0">
                <a:latin typeface="+mj-lt"/>
              </a:rPr>
              <a:t>families</a:t>
            </a:r>
            <a:endParaRPr lang="it-IT" sz="2100" dirty="0" smtClean="0">
              <a:latin typeface="+mj-lt"/>
            </a:endParaRPr>
          </a:p>
          <a:p>
            <a:pPr fontAlgn="t"/>
            <a:r>
              <a:rPr lang="it-IT" sz="2100" dirty="0" err="1" smtClean="0">
                <a:latin typeface="+mj-lt"/>
              </a:rPr>
              <a:t>Italians</a:t>
            </a:r>
            <a:r>
              <a:rPr lang="it-IT" sz="2100" dirty="0" smtClean="0">
                <a:latin typeface="+mj-lt"/>
              </a:rPr>
              <a:t> are </a:t>
            </a:r>
            <a:r>
              <a:rPr lang="it-IT" sz="2100" smtClean="0">
                <a:latin typeface="+mj-lt"/>
              </a:rPr>
              <a:t>mama</a:t>
            </a:r>
            <a:r>
              <a:rPr lang="it-IT" sz="2100" dirty="0" smtClean="0">
                <a:latin typeface="+mj-lt"/>
              </a:rPr>
              <a:t>’s </a:t>
            </a:r>
            <a:r>
              <a:rPr lang="it-IT" sz="2100" dirty="0" err="1" smtClean="0">
                <a:latin typeface="+mj-lt"/>
              </a:rPr>
              <a:t>boys</a:t>
            </a:r>
            <a:r>
              <a:rPr lang="it-IT" sz="2100" dirty="0" smtClean="0">
                <a:latin typeface="+mj-lt"/>
              </a:rPr>
              <a:t> and live </a:t>
            </a:r>
            <a:r>
              <a:rPr lang="it-IT" sz="2100" dirty="0" err="1" smtClean="0">
                <a:latin typeface="+mj-lt"/>
              </a:rPr>
              <a:t>with</a:t>
            </a:r>
            <a:r>
              <a:rPr lang="it-IT" sz="2100" dirty="0" smtClean="0">
                <a:latin typeface="+mj-lt"/>
              </a:rPr>
              <a:t> </a:t>
            </a:r>
            <a:r>
              <a:rPr lang="it-IT" sz="2100" dirty="0" err="1" smtClean="0">
                <a:latin typeface="+mj-lt"/>
              </a:rPr>
              <a:t>their</a:t>
            </a:r>
            <a:r>
              <a:rPr lang="it-IT" sz="2100" dirty="0" smtClean="0">
                <a:latin typeface="+mj-lt"/>
              </a:rPr>
              <a:t> </a:t>
            </a:r>
            <a:r>
              <a:rPr lang="it-IT" sz="2100" dirty="0" err="1" smtClean="0">
                <a:latin typeface="+mj-lt"/>
              </a:rPr>
              <a:t>parents</a:t>
            </a:r>
            <a:r>
              <a:rPr lang="it-IT" sz="2100" dirty="0" smtClean="0">
                <a:latin typeface="+mj-lt"/>
              </a:rPr>
              <a:t> </a:t>
            </a:r>
            <a:r>
              <a:rPr lang="it-IT" sz="2100" dirty="0" err="1" smtClean="0">
                <a:latin typeface="+mj-lt"/>
              </a:rPr>
              <a:t>until</a:t>
            </a:r>
            <a:r>
              <a:rPr lang="it-IT" sz="2100" dirty="0" smtClean="0">
                <a:latin typeface="+mj-lt"/>
              </a:rPr>
              <a:t> </a:t>
            </a:r>
            <a:r>
              <a:rPr lang="it-IT" sz="2100" dirty="0" err="1" smtClean="0">
                <a:latin typeface="+mj-lt"/>
              </a:rPr>
              <a:t>they</a:t>
            </a:r>
            <a:r>
              <a:rPr lang="it-IT" sz="2100" dirty="0" smtClean="0">
                <a:latin typeface="+mj-lt"/>
              </a:rPr>
              <a:t>’re 40</a:t>
            </a:r>
          </a:p>
          <a:p>
            <a:pPr fontAlgn="t"/>
            <a:r>
              <a:rPr lang="it-IT" sz="2100" dirty="0" err="1" smtClean="0">
                <a:latin typeface="+mj-lt"/>
              </a:rPr>
              <a:t>Italians</a:t>
            </a:r>
            <a:r>
              <a:rPr lang="it-IT" sz="2100" dirty="0" smtClean="0">
                <a:latin typeface="+mj-lt"/>
              </a:rPr>
              <a:t> are </a:t>
            </a:r>
            <a:r>
              <a:rPr lang="it-IT" sz="2100" dirty="0" err="1" smtClean="0">
                <a:latin typeface="+mj-lt"/>
              </a:rPr>
              <a:t>good</a:t>
            </a:r>
            <a:r>
              <a:rPr lang="it-IT" sz="2100" dirty="0" smtClean="0">
                <a:latin typeface="+mj-lt"/>
              </a:rPr>
              <a:t> </a:t>
            </a:r>
            <a:r>
              <a:rPr lang="it-IT" sz="2100" dirty="0" err="1" smtClean="0">
                <a:latin typeface="+mj-lt"/>
              </a:rPr>
              <a:t>lovers</a:t>
            </a:r>
            <a:endParaRPr lang="it-IT" sz="2100" dirty="0" smtClean="0">
              <a:latin typeface="+mj-lt"/>
            </a:endParaRPr>
          </a:p>
          <a:p>
            <a:pPr fontAlgn="t"/>
            <a:r>
              <a:rPr lang="it-IT" sz="2100" dirty="0" err="1" smtClean="0">
                <a:latin typeface="+mj-lt"/>
              </a:rPr>
              <a:t>Italian</a:t>
            </a:r>
            <a:r>
              <a:rPr lang="it-IT" sz="2100" dirty="0" smtClean="0">
                <a:latin typeface="+mj-lt"/>
              </a:rPr>
              <a:t> </a:t>
            </a:r>
            <a:r>
              <a:rPr lang="it-IT" sz="2100" dirty="0" err="1" smtClean="0">
                <a:latin typeface="+mj-lt"/>
              </a:rPr>
              <a:t>men</a:t>
            </a:r>
            <a:r>
              <a:rPr lang="it-IT" sz="2100" dirty="0" smtClean="0">
                <a:latin typeface="+mj-lt"/>
              </a:rPr>
              <a:t> are rude</a:t>
            </a:r>
          </a:p>
          <a:p>
            <a:pPr fontAlgn="t"/>
            <a:r>
              <a:rPr lang="it-IT" sz="2100" dirty="0" err="1" smtClean="0">
                <a:latin typeface="+mj-lt"/>
              </a:rPr>
              <a:t>Italians</a:t>
            </a:r>
            <a:r>
              <a:rPr lang="it-IT" sz="2100" dirty="0" smtClean="0">
                <a:latin typeface="+mj-lt"/>
              </a:rPr>
              <a:t> </a:t>
            </a:r>
            <a:r>
              <a:rPr lang="it-IT" sz="2100" dirty="0" err="1" smtClean="0">
                <a:latin typeface="+mj-lt"/>
              </a:rPr>
              <a:t>eat</a:t>
            </a:r>
            <a:r>
              <a:rPr lang="it-IT" sz="2100" dirty="0" smtClean="0">
                <a:latin typeface="+mj-lt"/>
              </a:rPr>
              <a:t> a </a:t>
            </a:r>
            <a:r>
              <a:rPr lang="it-IT" sz="2100" dirty="0" err="1" smtClean="0">
                <a:latin typeface="+mj-lt"/>
              </a:rPr>
              <a:t>lot</a:t>
            </a:r>
            <a:r>
              <a:rPr lang="it-IT" sz="2100" dirty="0" smtClean="0">
                <a:latin typeface="+mj-lt"/>
              </a:rPr>
              <a:t> of pasta</a:t>
            </a:r>
          </a:p>
          <a:p>
            <a:pPr fontAlgn="t"/>
            <a:r>
              <a:rPr lang="it-IT" sz="2100" dirty="0" err="1" smtClean="0">
                <a:latin typeface="+mj-lt"/>
              </a:rPr>
              <a:t>All</a:t>
            </a:r>
            <a:r>
              <a:rPr lang="it-IT" sz="2100" dirty="0" smtClean="0">
                <a:latin typeface="+mj-lt"/>
              </a:rPr>
              <a:t> </a:t>
            </a:r>
            <a:r>
              <a:rPr lang="it-IT" sz="2100" dirty="0" err="1" smtClean="0">
                <a:latin typeface="+mj-lt"/>
              </a:rPr>
              <a:t>Italians</a:t>
            </a:r>
            <a:r>
              <a:rPr lang="it-IT" sz="2100" dirty="0" smtClean="0">
                <a:latin typeface="+mj-lt"/>
              </a:rPr>
              <a:t> </a:t>
            </a:r>
            <a:r>
              <a:rPr lang="en-US" sz="2100" dirty="0" smtClean="0">
                <a:latin typeface="+mj-lt"/>
              </a:rPr>
              <a:t>gesticulate a lot when they speak</a:t>
            </a:r>
            <a:endParaRPr lang="it-IT" sz="2100" dirty="0" smtClean="0">
              <a:latin typeface="+mj-lt"/>
            </a:endParaRPr>
          </a:p>
          <a:p>
            <a:pPr fontAlgn="t"/>
            <a:r>
              <a:rPr lang="it-IT" sz="2100" dirty="0" err="1" smtClean="0">
                <a:latin typeface="+mj-lt"/>
              </a:rPr>
              <a:t>Italians</a:t>
            </a:r>
            <a:r>
              <a:rPr lang="it-IT" sz="2100" dirty="0" smtClean="0">
                <a:latin typeface="+mj-lt"/>
              </a:rPr>
              <a:t> don’t </a:t>
            </a:r>
            <a:r>
              <a:rPr lang="it-IT" sz="2100" dirty="0" err="1" smtClean="0">
                <a:latin typeface="+mj-lt"/>
              </a:rPr>
              <a:t>speak</a:t>
            </a:r>
            <a:r>
              <a:rPr lang="it-IT" sz="2100" dirty="0" smtClean="0">
                <a:latin typeface="+mj-lt"/>
              </a:rPr>
              <a:t> English</a:t>
            </a:r>
          </a:p>
          <a:p>
            <a:endParaRPr lang="it-IT" dirty="0"/>
          </a:p>
        </p:txBody>
      </p:sp>
      <p:pic>
        <p:nvPicPr>
          <p:cNvPr id="23555" name="Picture 3" descr="C:\Users\Daniele\AppData\Local\Microsoft\Windows\Temporary Internet Files\Content.IE5\ULCJLZT3\dglxasset[2].aspx"/>
          <p:cNvPicPr>
            <a:picLocks noChangeAspect="1" noChangeArrowheads="1"/>
          </p:cNvPicPr>
          <p:nvPr/>
        </p:nvPicPr>
        <p:blipFill>
          <a:blip r:embed="rId3" cstate="print"/>
          <a:srcRect/>
          <a:stretch>
            <a:fillRect/>
          </a:stretch>
        </p:blipFill>
        <p:spPr bwMode="auto">
          <a:xfrm>
            <a:off x="7308304" y="332656"/>
            <a:ext cx="1224136" cy="963302"/>
          </a:xfrm>
          <a:prstGeom prst="rect">
            <a:avLst/>
          </a:prstGeom>
          <a:noFill/>
        </p:spPr>
      </p:pic>
      <p:pic>
        <p:nvPicPr>
          <p:cNvPr id="23559" name="Picture 7" descr="C:\Users\Daniele\AppData\Local\Microsoft\Windows\Temporary Internet Files\Content.IE5\1AZ5W530\MC900174377[1].wmf"/>
          <p:cNvPicPr>
            <a:picLocks noChangeAspect="1" noChangeArrowheads="1"/>
          </p:cNvPicPr>
          <p:nvPr/>
        </p:nvPicPr>
        <p:blipFill>
          <a:blip r:embed="rId4" cstate="print"/>
          <a:srcRect/>
          <a:stretch>
            <a:fillRect/>
          </a:stretch>
        </p:blipFill>
        <p:spPr bwMode="auto">
          <a:xfrm>
            <a:off x="611560" y="260648"/>
            <a:ext cx="1316531" cy="105751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shade val="40000"/>
                <a:satMod val="150000"/>
              </a:schemeClr>
            </a:gs>
            <a:gs pos="30000">
              <a:schemeClr val="bg2">
                <a:shade val="60000"/>
                <a:satMod val="150000"/>
              </a:schemeClr>
            </a:gs>
            <a:gs pos="100000">
              <a:schemeClr val="bg2">
                <a:tint val="83000"/>
                <a:satMod val="200000"/>
              </a:schemeClr>
            </a:gs>
          </a:gsLst>
          <a:lin ang="13000000" scaled="0"/>
        </a:grad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a:xfrm>
            <a:off x="539552" y="-243408"/>
            <a:ext cx="7467600" cy="1143000"/>
          </a:xfrm>
        </p:spPr>
        <p:txBody>
          <a:bodyPr>
            <a:norm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it-IT" sz="4400" b="1" dirty="0" smtClean="0">
                <a:ln/>
                <a:solidFill>
                  <a:schemeClr val="accent5">
                    <a:tint val="50000"/>
                    <a:satMod val="180000"/>
                  </a:schemeClr>
                </a:solidFill>
              </a:rPr>
              <a:t>ETHNICITY in the U.S.</a:t>
            </a:r>
            <a:endParaRPr lang="it-IT" sz="4400" b="1" dirty="0">
              <a:ln/>
              <a:solidFill>
                <a:schemeClr val="accent5">
                  <a:tint val="50000"/>
                  <a:satMod val="180000"/>
                </a:schemeClr>
              </a:solidFill>
            </a:endParaRPr>
          </a:p>
        </p:txBody>
      </p:sp>
      <p:pic>
        <p:nvPicPr>
          <p:cNvPr id="11" name="Segnaposto contenuto 10" descr="800px-Most_common_ancestries_in_the_United_States.svg.png"/>
          <p:cNvPicPr>
            <a:picLocks noGrp="1" noChangeAspect="1"/>
          </p:cNvPicPr>
          <p:nvPr>
            <p:ph idx="1"/>
          </p:nvPr>
        </p:nvPicPr>
        <p:blipFill>
          <a:blip r:embed="rId3" cstate="print"/>
          <a:stretch>
            <a:fillRect/>
          </a:stretch>
        </p:blipFill>
        <p:spPr>
          <a:xfrm>
            <a:off x="416726" y="548680"/>
            <a:ext cx="8727274" cy="5400000"/>
          </a:xfrm>
        </p:spPr>
      </p:pic>
      <p:sp>
        <p:nvSpPr>
          <p:cNvPr id="12" name="Connettore 11"/>
          <p:cNvSpPr/>
          <p:nvPr/>
        </p:nvSpPr>
        <p:spPr>
          <a:xfrm>
            <a:off x="323528" y="5805264"/>
            <a:ext cx="180000" cy="180000"/>
          </a:xfrm>
          <a:prstGeom prst="flowChartConnector">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B0F0"/>
              </a:solidFill>
            </a:endParaRPr>
          </a:p>
        </p:txBody>
      </p:sp>
      <p:sp>
        <p:nvSpPr>
          <p:cNvPr id="13" name="Connettore 12"/>
          <p:cNvSpPr/>
          <p:nvPr/>
        </p:nvSpPr>
        <p:spPr>
          <a:xfrm>
            <a:off x="3419872" y="5805264"/>
            <a:ext cx="180000" cy="1800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onnettore 13"/>
          <p:cNvSpPr/>
          <p:nvPr/>
        </p:nvSpPr>
        <p:spPr>
          <a:xfrm>
            <a:off x="1835696" y="5805264"/>
            <a:ext cx="180000" cy="1800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onnettore 14"/>
          <p:cNvSpPr/>
          <p:nvPr/>
        </p:nvSpPr>
        <p:spPr>
          <a:xfrm>
            <a:off x="3419872" y="6381328"/>
            <a:ext cx="180000" cy="1800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onnettore 15"/>
          <p:cNvSpPr/>
          <p:nvPr/>
        </p:nvSpPr>
        <p:spPr>
          <a:xfrm>
            <a:off x="6012160" y="5805264"/>
            <a:ext cx="180000" cy="180000"/>
          </a:xfrm>
          <a:prstGeom prst="flowChartConnector">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66FFFF"/>
              </a:solidFill>
            </a:endParaRPr>
          </a:p>
        </p:txBody>
      </p:sp>
      <p:sp>
        <p:nvSpPr>
          <p:cNvPr id="17" name="Connettore 16"/>
          <p:cNvSpPr/>
          <p:nvPr/>
        </p:nvSpPr>
        <p:spPr>
          <a:xfrm>
            <a:off x="4932040" y="6381328"/>
            <a:ext cx="180000" cy="180000"/>
          </a:xfrm>
          <a:prstGeom prst="flowChartConnector">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onnettore 17"/>
          <p:cNvSpPr/>
          <p:nvPr/>
        </p:nvSpPr>
        <p:spPr>
          <a:xfrm>
            <a:off x="1835696" y="6381328"/>
            <a:ext cx="180000" cy="180000"/>
          </a:xfrm>
          <a:prstGeom prst="flowChartConnector">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onnettore 18"/>
          <p:cNvSpPr/>
          <p:nvPr/>
        </p:nvSpPr>
        <p:spPr>
          <a:xfrm>
            <a:off x="323528" y="6381328"/>
            <a:ext cx="180000" cy="180000"/>
          </a:xfrm>
          <a:prstGeom prst="flowChartConnector">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onnettore 19"/>
          <p:cNvSpPr/>
          <p:nvPr/>
        </p:nvSpPr>
        <p:spPr>
          <a:xfrm>
            <a:off x="4932040" y="5805264"/>
            <a:ext cx="180000" cy="1800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0" y="5733256"/>
            <a:ext cx="9144000" cy="1200329"/>
          </a:xfrm>
          <a:prstGeom prst="rect">
            <a:avLst/>
          </a:prstGeom>
          <a:noFill/>
        </p:spPr>
        <p:txBody>
          <a:bodyPr wrap="square" rtlCol="0">
            <a:spAutoFit/>
          </a:bodyPr>
          <a:lstStyle/>
          <a:p>
            <a:r>
              <a:rPr lang="it-IT" dirty="0" smtClean="0"/>
              <a:t>         </a:t>
            </a:r>
            <a:r>
              <a:rPr lang="it-IT" dirty="0" err="1" smtClean="0"/>
              <a:t>German</a:t>
            </a:r>
            <a:r>
              <a:rPr lang="it-IT" dirty="0" smtClean="0"/>
              <a:t>          American          </a:t>
            </a:r>
            <a:r>
              <a:rPr lang="it-IT" dirty="0" err="1" smtClean="0"/>
              <a:t>Mexican</a:t>
            </a:r>
            <a:r>
              <a:rPr lang="it-IT" dirty="0" smtClean="0"/>
              <a:t>          Irish           </a:t>
            </a:r>
            <a:r>
              <a:rPr lang="it-IT" dirty="0" err="1" smtClean="0"/>
              <a:t>African</a:t>
            </a:r>
            <a:endParaRPr lang="it-IT" dirty="0" smtClean="0"/>
          </a:p>
          <a:p>
            <a:endParaRPr lang="it-IT" dirty="0" smtClean="0"/>
          </a:p>
          <a:p>
            <a:r>
              <a:rPr lang="it-IT" dirty="0" smtClean="0"/>
              <a:t>         </a:t>
            </a:r>
            <a:r>
              <a:rPr lang="it-IT" dirty="0" err="1" smtClean="0"/>
              <a:t>Italian</a:t>
            </a:r>
            <a:r>
              <a:rPr lang="it-IT" dirty="0" smtClean="0"/>
              <a:t>             English             </a:t>
            </a:r>
            <a:r>
              <a:rPr lang="it-IT" dirty="0" err="1" smtClean="0"/>
              <a:t>Japanese</a:t>
            </a:r>
            <a:r>
              <a:rPr lang="it-IT" dirty="0" smtClean="0"/>
              <a:t>        Puerto </a:t>
            </a:r>
            <a:r>
              <a:rPr lang="it-IT" dirty="0" err="1" smtClean="0"/>
              <a:t>Rican</a:t>
            </a:r>
            <a:endParaRPr lang="it-IT" dirty="0" smtClean="0"/>
          </a:p>
          <a:p>
            <a:endParaRPr lang="it-IT" dirty="0"/>
          </a:p>
        </p:txBody>
      </p:sp>
      <p:sp>
        <p:nvSpPr>
          <p:cNvPr id="22" name="Fumetto 1 21"/>
          <p:cNvSpPr/>
          <p:nvPr/>
        </p:nvSpPr>
        <p:spPr>
          <a:xfrm>
            <a:off x="4499992" y="980728"/>
            <a:ext cx="4248472" cy="3024336"/>
          </a:xfrm>
          <a:prstGeom prst="wedgeRectCallout">
            <a:avLst/>
          </a:prstGeom>
          <a:solidFill>
            <a:schemeClr val="accent5">
              <a:lumMod val="20000"/>
              <a:lumOff val="80000"/>
            </a:schemeClr>
          </a:solidFill>
          <a:ln w="2222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err="1" smtClean="0">
                <a:solidFill>
                  <a:schemeClr val="bg2">
                    <a:lumMod val="75000"/>
                  </a:schemeClr>
                </a:solidFill>
                <a:latin typeface="+mj-lt"/>
              </a:rPr>
              <a:t>Most</a:t>
            </a:r>
            <a:r>
              <a:rPr lang="it-IT" dirty="0" smtClean="0">
                <a:solidFill>
                  <a:schemeClr val="bg2">
                    <a:lumMod val="75000"/>
                  </a:schemeClr>
                </a:solidFill>
                <a:latin typeface="+mj-lt"/>
              </a:rPr>
              <a:t> of the </a:t>
            </a:r>
            <a:r>
              <a:rPr lang="it-IT" dirty="0" err="1" smtClean="0">
                <a:solidFill>
                  <a:schemeClr val="bg2">
                    <a:lumMod val="75000"/>
                  </a:schemeClr>
                </a:solidFill>
                <a:latin typeface="+mj-lt"/>
              </a:rPr>
              <a:t>inhabitants</a:t>
            </a:r>
            <a:r>
              <a:rPr lang="it-IT" dirty="0" smtClean="0">
                <a:solidFill>
                  <a:schemeClr val="bg2">
                    <a:lumMod val="75000"/>
                  </a:schemeClr>
                </a:solidFill>
                <a:latin typeface="+mj-lt"/>
              </a:rPr>
              <a:t> of the </a:t>
            </a:r>
            <a:r>
              <a:rPr lang="it-IT" dirty="0" err="1" smtClean="0">
                <a:solidFill>
                  <a:schemeClr val="bg2">
                    <a:lumMod val="75000"/>
                  </a:schemeClr>
                </a:solidFill>
                <a:latin typeface="+mj-lt"/>
              </a:rPr>
              <a:t>U.S.</a:t>
            </a:r>
            <a:r>
              <a:rPr lang="it-IT" dirty="0" smtClean="0">
                <a:solidFill>
                  <a:schemeClr val="bg2">
                    <a:lumMod val="75000"/>
                  </a:schemeClr>
                </a:solidFill>
                <a:latin typeface="+mj-lt"/>
              </a:rPr>
              <a:t>’s </a:t>
            </a:r>
            <a:r>
              <a:rPr lang="it-IT" dirty="0" err="1" smtClean="0">
                <a:solidFill>
                  <a:schemeClr val="bg2">
                    <a:lumMod val="75000"/>
                  </a:schemeClr>
                </a:solidFill>
                <a:latin typeface="+mj-lt"/>
              </a:rPr>
              <a:t>ancestors</a:t>
            </a:r>
            <a:r>
              <a:rPr lang="it-IT" dirty="0" smtClean="0">
                <a:solidFill>
                  <a:schemeClr val="bg2">
                    <a:lumMod val="75000"/>
                  </a:schemeClr>
                </a:solidFill>
                <a:latin typeface="+mj-lt"/>
              </a:rPr>
              <a:t> </a:t>
            </a:r>
            <a:r>
              <a:rPr lang="it-IT" dirty="0" err="1" smtClean="0">
                <a:solidFill>
                  <a:schemeClr val="bg2">
                    <a:lumMod val="75000"/>
                  </a:schemeClr>
                </a:solidFill>
                <a:latin typeface="+mj-lt"/>
              </a:rPr>
              <a:t>weren</a:t>
            </a:r>
            <a:r>
              <a:rPr lang="it-IT" dirty="0" smtClean="0">
                <a:solidFill>
                  <a:schemeClr val="bg2">
                    <a:lumMod val="75000"/>
                  </a:schemeClr>
                </a:solidFill>
                <a:latin typeface="+mj-lt"/>
              </a:rPr>
              <a:t>’t </a:t>
            </a:r>
            <a:r>
              <a:rPr lang="it-IT" dirty="0" err="1" smtClean="0">
                <a:solidFill>
                  <a:schemeClr val="bg2">
                    <a:lumMod val="75000"/>
                  </a:schemeClr>
                </a:solidFill>
                <a:latin typeface="+mj-lt"/>
              </a:rPr>
              <a:t>actually</a:t>
            </a:r>
            <a:r>
              <a:rPr lang="it-IT" dirty="0" smtClean="0">
                <a:solidFill>
                  <a:schemeClr val="bg2">
                    <a:lumMod val="75000"/>
                  </a:schemeClr>
                </a:solidFill>
                <a:latin typeface="+mj-lt"/>
              </a:rPr>
              <a:t> </a:t>
            </a:r>
            <a:r>
              <a:rPr lang="it-IT" dirty="0" err="1" smtClean="0">
                <a:solidFill>
                  <a:schemeClr val="bg2">
                    <a:lumMod val="75000"/>
                  </a:schemeClr>
                </a:solidFill>
                <a:latin typeface="+mj-lt"/>
              </a:rPr>
              <a:t>born</a:t>
            </a:r>
            <a:r>
              <a:rPr lang="it-IT" dirty="0" smtClean="0">
                <a:solidFill>
                  <a:schemeClr val="bg2">
                    <a:lumMod val="75000"/>
                  </a:schemeClr>
                </a:solidFill>
                <a:latin typeface="+mj-lt"/>
              </a:rPr>
              <a:t> </a:t>
            </a:r>
            <a:r>
              <a:rPr lang="it-IT" dirty="0" err="1" smtClean="0">
                <a:solidFill>
                  <a:schemeClr val="bg2">
                    <a:lumMod val="75000"/>
                  </a:schemeClr>
                </a:solidFill>
                <a:latin typeface="+mj-lt"/>
              </a:rPr>
              <a:t>there</a:t>
            </a:r>
            <a:r>
              <a:rPr lang="it-IT" dirty="0" smtClean="0">
                <a:solidFill>
                  <a:schemeClr val="bg2">
                    <a:lumMod val="75000"/>
                  </a:schemeClr>
                </a:solidFill>
                <a:latin typeface="+mj-lt"/>
              </a:rPr>
              <a:t>: in </a:t>
            </a:r>
            <a:r>
              <a:rPr lang="it-IT" dirty="0" err="1" smtClean="0">
                <a:solidFill>
                  <a:schemeClr val="bg2">
                    <a:lumMod val="75000"/>
                  </a:schemeClr>
                </a:solidFill>
                <a:latin typeface="+mj-lt"/>
              </a:rPr>
              <a:t>fact</a:t>
            </a:r>
            <a:r>
              <a:rPr lang="it-IT" dirty="0" smtClean="0">
                <a:solidFill>
                  <a:schemeClr val="bg2">
                    <a:lumMod val="75000"/>
                  </a:schemeClr>
                </a:solidFill>
                <a:latin typeface="+mj-lt"/>
              </a:rPr>
              <a:t>, </a:t>
            </a:r>
            <a:r>
              <a:rPr lang="en-US" b="1" dirty="0" smtClean="0">
                <a:solidFill>
                  <a:schemeClr val="bg2">
                    <a:lumMod val="75000"/>
                  </a:schemeClr>
                </a:solidFill>
                <a:latin typeface="+mj-lt"/>
              </a:rPr>
              <a:t>indigenous peoples lived in the United States for thousands of years </a:t>
            </a:r>
            <a:r>
              <a:rPr lang="en-US" dirty="0" smtClean="0">
                <a:solidFill>
                  <a:schemeClr val="bg2">
                    <a:lumMod val="75000"/>
                  </a:schemeClr>
                </a:solidFill>
                <a:latin typeface="+mj-lt"/>
              </a:rPr>
              <a:t>and developed complex cultures </a:t>
            </a:r>
            <a:r>
              <a:rPr lang="en-US" b="1" dirty="0" smtClean="0">
                <a:solidFill>
                  <a:schemeClr val="bg2">
                    <a:lumMod val="75000"/>
                  </a:schemeClr>
                </a:solidFill>
                <a:latin typeface="+mj-lt"/>
              </a:rPr>
              <a:t>before European colonists began to arrive.</a:t>
            </a:r>
            <a:endParaRPr lang="it-IT" b="1" dirty="0" smtClean="0">
              <a:solidFill>
                <a:schemeClr val="bg2">
                  <a:lumMod val="75000"/>
                </a:schemeClr>
              </a:solidFill>
              <a:latin typeface="+mj-lt"/>
            </a:endParaRPr>
          </a:p>
          <a:p>
            <a:pPr algn="ctr"/>
            <a:endParaRPr lang="it-IT" dirty="0">
              <a:solidFill>
                <a:srgbClr val="66FFFF"/>
              </a:solidFill>
            </a:endParaRPr>
          </a:p>
        </p:txBody>
      </p:sp>
      <p:sp>
        <p:nvSpPr>
          <p:cNvPr id="24" name="Fumetto 2 23"/>
          <p:cNvSpPr/>
          <p:nvPr/>
        </p:nvSpPr>
        <p:spPr>
          <a:xfrm>
            <a:off x="251520" y="908720"/>
            <a:ext cx="4032448" cy="2088232"/>
          </a:xfrm>
          <a:prstGeom prst="wedgeRoundRectCallou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lumMod val="50000"/>
                  </a:schemeClr>
                </a:solidFill>
                <a:latin typeface="Segoe Script" pitchFamily="34" charset="0"/>
              </a:rPr>
              <a:t>“Here in Miami, there are so many different cultures that you never really know where the person you are talking to is from”.</a:t>
            </a:r>
          </a:p>
          <a:p>
            <a:pPr algn="r"/>
            <a:r>
              <a:rPr lang="en-US" dirty="0" err="1" smtClean="0">
                <a:solidFill>
                  <a:schemeClr val="tx1">
                    <a:lumMod val="50000"/>
                  </a:schemeClr>
                </a:solidFill>
                <a:latin typeface="Segoe Script" pitchFamily="34" charset="0"/>
              </a:rPr>
              <a:t>Deivis</a:t>
            </a:r>
            <a:endParaRPr lang="it-IT" dirty="0">
              <a:solidFill>
                <a:schemeClr val="tx1">
                  <a:lumMod val="50000"/>
                </a:schemeClr>
              </a:solidFill>
              <a:latin typeface="Segoe Script"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1000"/>
                                        <p:tgtEl>
                                          <p:spTgt spid="24"/>
                                        </p:tgtEl>
                                        <p:attrNameLst>
                                          <p:attrName>ppt_x</p:attrName>
                                        </p:attrNameLst>
                                      </p:cBhvr>
                                      <p:tavLst>
                                        <p:tav tm="0">
                                          <p:val>
                                            <p:strVal val="ppt_x"/>
                                          </p:val>
                                        </p:tav>
                                        <p:tav tm="100000">
                                          <p:val>
                                            <p:strVal val="1+ppt_w/2"/>
                                          </p:val>
                                        </p:tav>
                                      </p:tavLst>
                                    </p:anim>
                                    <p:anim calcmode="lin" valueType="num">
                                      <p:cBhvr additive="base">
                                        <p:cTn id="13" dur="1000"/>
                                        <p:tgtEl>
                                          <p:spTgt spid="24"/>
                                        </p:tgtEl>
                                        <p:attrNameLst>
                                          <p:attrName>ppt_y</p:attrName>
                                        </p:attrNameLst>
                                      </p:cBhvr>
                                      <p:tavLst>
                                        <p:tav tm="0">
                                          <p:val>
                                            <p:strVal val="ppt_y"/>
                                          </p:val>
                                        </p:tav>
                                        <p:tav tm="100000">
                                          <p:val>
                                            <p:strVal val="ppt_y"/>
                                          </p:val>
                                        </p:tav>
                                      </p:tavLst>
                                    </p:anim>
                                    <p:set>
                                      <p:cBhvr>
                                        <p:cTn id="14" dur="1" fill="hold">
                                          <p:stCondLst>
                                            <p:cond delay="999"/>
                                          </p:stCondLst>
                                        </p:cTn>
                                        <p:tgtEl>
                                          <p:spTgt spid="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0-#ppt_w/2"/>
                                          </p:val>
                                        </p:tav>
                                        <p:tav tm="100000">
                                          <p:val>
                                            <p:strVal val="#ppt_x"/>
                                          </p:val>
                                        </p:tav>
                                      </p:tavLst>
                                    </p:anim>
                                    <p:anim calcmode="lin" valueType="num">
                                      <p:cBhvr additive="base">
                                        <p:cTn id="20"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grpId="1" nodeType="clickEffect">
                                  <p:stCondLst>
                                    <p:cond delay="0"/>
                                  </p:stCondLst>
                                  <p:childTnLst>
                                    <p:anim calcmode="lin" valueType="num">
                                      <p:cBhvr additive="base">
                                        <p:cTn id="24" dur="1000"/>
                                        <p:tgtEl>
                                          <p:spTgt spid="22"/>
                                        </p:tgtEl>
                                        <p:attrNameLst>
                                          <p:attrName>ppt_x</p:attrName>
                                        </p:attrNameLst>
                                      </p:cBhvr>
                                      <p:tavLst>
                                        <p:tav tm="0">
                                          <p:val>
                                            <p:strVal val="ppt_x"/>
                                          </p:val>
                                        </p:tav>
                                        <p:tav tm="100000">
                                          <p:val>
                                            <p:strVal val="1+ppt_w/2"/>
                                          </p:val>
                                        </p:tav>
                                      </p:tavLst>
                                    </p:anim>
                                    <p:anim calcmode="lin" valueType="num">
                                      <p:cBhvr additive="base">
                                        <p:cTn id="25" dur="1000"/>
                                        <p:tgtEl>
                                          <p:spTgt spid="22"/>
                                        </p:tgtEl>
                                        <p:attrNameLst>
                                          <p:attrName>ppt_y</p:attrName>
                                        </p:attrNameLst>
                                      </p:cBhvr>
                                      <p:tavLst>
                                        <p:tav tm="0">
                                          <p:val>
                                            <p:strVal val="ppt_y"/>
                                          </p:val>
                                        </p:tav>
                                        <p:tav tm="100000">
                                          <p:val>
                                            <p:strVal val="ppt_y"/>
                                          </p:val>
                                        </p:tav>
                                      </p:tavLst>
                                    </p:anim>
                                    <p:set>
                                      <p:cBhvr>
                                        <p:cTn id="26"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4" grpId="0" animBg="1"/>
      <p:bldP spid="2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539552" y="0"/>
            <a:ext cx="7467600" cy="1143000"/>
          </a:xfrm>
        </p:spPr>
        <p:txBody>
          <a:bodyPr>
            <a:norm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it-IT" sz="4400" b="1" dirty="0" smtClean="0">
                <a:ln/>
                <a:solidFill>
                  <a:schemeClr val="accent5">
                    <a:tint val="50000"/>
                    <a:satMod val="180000"/>
                  </a:schemeClr>
                </a:solidFill>
              </a:rPr>
              <a:t>NATIONALITIES in ITALY</a:t>
            </a:r>
            <a:endParaRPr lang="it-IT" sz="4400" b="1" dirty="0">
              <a:ln/>
              <a:solidFill>
                <a:schemeClr val="accent5">
                  <a:tint val="50000"/>
                  <a:satMod val="180000"/>
                </a:schemeClr>
              </a:solidFill>
            </a:endParaRPr>
          </a:p>
        </p:txBody>
      </p:sp>
      <p:graphicFrame>
        <p:nvGraphicFramePr>
          <p:cNvPr id="12" name="Segnaposto contenuto 11"/>
          <p:cNvGraphicFramePr>
            <a:graphicFrameLocks noGrp="1"/>
          </p:cNvGraphicFramePr>
          <p:nvPr>
            <p:ph idx="1"/>
          </p:nvPr>
        </p:nvGraphicFramePr>
        <p:xfrm>
          <a:off x="-180528" y="908720"/>
          <a:ext cx="8676456" cy="5649491"/>
        </p:xfrm>
        <a:graphic>
          <a:graphicData uri="http://schemas.openxmlformats.org/drawingml/2006/chart">
            <c:chart xmlns:c="http://schemas.openxmlformats.org/drawingml/2006/chart" xmlns:r="http://schemas.openxmlformats.org/officeDocument/2006/relationships" r:id="rId3"/>
          </a:graphicData>
        </a:graphic>
      </p:graphicFrame>
      <p:sp>
        <p:nvSpPr>
          <p:cNvPr id="13" name="CasellaDiTesto 12"/>
          <p:cNvSpPr txBox="1"/>
          <p:nvPr/>
        </p:nvSpPr>
        <p:spPr>
          <a:xfrm>
            <a:off x="5724128" y="6519446"/>
            <a:ext cx="4896544" cy="338554"/>
          </a:xfrm>
          <a:prstGeom prst="rect">
            <a:avLst/>
          </a:prstGeom>
          <a:noFill/>
        </p:spPr>
        <p:txBody>
          <a:bodyPr wrap="square" rtlCol="0">
            <a:spAutoFit/>
          </a:bodyPr>
          <a:lstStyle/>
          <a:p>
            <a:r>
              <a:rPr lang="it-IT" sz="1600" dirty="0" err="1" smtClean="0">
                <a:latin typeface="+mj-lt"/>
              </a:rPr>
              <a:t>Foreign</a:t>
            </a:r>
            <a:r>
              <a:rPr lang="it-IT" sz="1600" dirty="0" smtClean="0">
                <a:latin typeface="+mj-lt"/>
              </a:rPr>
              <a:t> population </a:t>
            </a:r>
            <a:r>
              <a:rPr lang="it-IT" sz="1600" dirty="0" err="1" smtClean="0">
                <a:latin typeface="+mj-lt"/>
              </a:rPr>
              <a:t>resident</a:t>
            </a:r>
            <a:r>
              <a:rPr lang="it-IT" sz="1600" dirty="0" smtClean="0">
                <a:latin typeface="+mj-lt"/>
              </a:rPr>
              <a:t> in Italy</a:t>
            </a:r>
            <a:endParaRPr lang="it-IT" sz="1600" dirty="0">
              <a:latin typeface="+mj-lt"/>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51520" y="0"/>
            <a:ext cx="8892480" cy="1143000"/>
          </a:xfrm>
        </p:spPr>
        <p:txBody>
          <a:bodyPr>
            <a:norm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it-IT" sz="4400" b="1" dirty="0" smtClean="0">
                <a:ln/>
                <a:solidFill>
                  <a:schemeClr val="accent5">
                    <a:tint val="50000"/>
                    <a:satMod val="180000"/>
                  </a:schemeClr>
                </a:solidFill>
              </a:rPr>
              <a:t>LANGUAGES and DIALECTS in ITALY</a:t>
            </a:r>
            <a:endParaRPr lang="it-IT" sz="4400" b="1" dirty="0">
              <a:ln/>
              <a:solidFill>
                <a:schemeClr val="accent5">
                  <a:tint val="50000"/>
                  <a:satMod val="180000"/>
                </a:schemeClr>
              </a:solidFill>
            </a:endParaRPr>
          </a:p>
        </p:txBody>
      </p:sp>
      <p:sp>
        <p:nvSpPr>
          <p:cNvPr id="3" name="Segnaposto contenuto 2"/>
          <p:cNvSpPr>
            <a:spLocks noGrp="1"/>
          </p:cNvSpPr>
          <p:nvPr>
            <p:ph sz="half" idx="1"/>
          </p:nvPr>
        </p:nvSpPr>
        <p:spPr>
          <a:xfrm>
            <a:off x="-180528" y="764704"/>
            <a:ext cx="4752528" cy="4968552"/>
          </a:xfrm>
        </p:spPr>
        <p:txBody>
          <a:bodyPr>
            <a:normAutofit/>
          </a:bodyPr>
          <a:lstStyle/>
          <a:p>
            <a:pPr>
              <a:buNone/>
            </a:pPr>
            <a:r>
              <a:rPr lang="en-US" sz="2100" dirty="0" smtClean="0">
                <a:latin typeface="+mj-lt"/>
              </a:rPr>
              <a:t>     </a:t>
            </a:r>
          </a:p>
          <a:p>
            <a:pPr>
              <a:buNone/>
            </a:pPr>
            <a:r>
              <a:rPr lang="en-US" sz="1700" dirty="0" smtClean="0">
                <a:latin typeface="+mj-lt"/>
              </a:rPr>
              <a:t>       In Italy, several linguistic groups are legally </a:t>
            </a:r>
            <a:r>
              <a:rPr lang="en-GB" sz="1700" dirty="0" smtClean="0">
                <a:latin typeface="+mj-lt"/>
              </a:rPr>
              <a:t>recognised</a:t>
            </a:r>
            <a:r>
              <a:rPr lang="en-US" sz="1700" baseline="30000" dirty="0" smtClean="0">
                <a:latin typeface="+mj-lt"/>
              </a:rPr>
              <a:t> </a:t>
            </a:r>
            <a:r>
              <a:rPr lang="en-US" sz="1700" dirty="0" smtClean="0">
                <a:latin typeface="+mj-lt"/>
              </a:rPr>
              <a:t>like </a:t>
            </a:r>
            <a:r>
              <a:rPr lang="en-US" sz="1700" b="1" dirty="0" smtClean="0">
                <a:solidFill>
                  <a:schemeClr val="accent5">
                    <a:lumMod val="60000"/>
                    <a:lumOff val="40000"/>
                  </a:schemeClr>
                </a:solidFill>
                <a:latin typeface="+mj-lt"/>
              </a:rPr>
              <a:t>French</a:t>
            </a:r>
            <a:r>
              <a:rPr lang="en-US" sz="1700" dirty="0" smtClean="0">
                <a:latin typeface="+mj-lt"/>
              </a:rPr>
              <a:t>, </a:t>
            </a:r>
            <a:r>
              <a:rPr lang="en-US" sz="1700" b="1" dirty="0" smtClean="0">
                <a:solidFill>
                  <a:schemeClr val="accent5">
                    <a:lumMod val="60000"/>
                    <a:lumOff val="40000"/>
                  </a:schemeClr>
                </a:solidFill>
                <a:latin typeface="+mj-lt"/>
              </a:rPr>
              <a:t>German</a:t>
            </a:r>
            <a:r>
              <a:rPr lang="en-US" sz="1700" dirty="0" smtClean="0">
                <a:latin typeface="+mj-lt"/>
              </a:rPr>
              <a:t>, </a:t>
            </a:r>
            <a:r>
              <a:rPr lang="en-US" sz="1700" b="1" dirty="0" err="1" smtClean="0">
                <a:solidFill>
                  <a:schemeClr val="accent5">
                    <a:lumMod val="60000"/>
                    <a:lumOff val="40000"/>
                  </a:schemeClr>
                </a:solidFill>
                <a:latin typeface="+mj-lt"/>
              </a:rPr>
              <a:t>Ladin</a:t>
            </a:r>
            <a:r>
              <a:rPr lang="en-US" sz="1700" dirty="0" smtClean="0">
                <a:latin typeface="+mj-lt"/>
              </a:rPr>
              <a:t> and </a:t>
            </a:r>
            <a:r>
              <a:rPr lang="en-US" sz="1700" b="1" dirty="0" smtClean="0">
                <a:solidFill>
                  <a:schemeClr val="accent5">
                    <a:lumMod val="60000"/>
                    <a:lumOff val="40000"/>
                  </a:schemeClr>
                </a:solidFill>
                <a:latin typeface="+mj-lt"/>
              </a:rPr>
              <a:t>Slovene.</a:t>
            </a:r>
          </a:p>
          <a:p>
            <a:pPr>
              <a:buNone/>
            </a:pPr>
            <a:r>
              <a:rPr lang="it-IT" sz="1700" dirty="0" smtClean="0">
                <a:latin typeface="+mj-lt"/>
              </a:rPr>
              <a:t>       </a:t>
            </a:r>
            <a:r>
              <a:rPr lang="en-US" sz="1700" dirty="0" smtClean="0">
                <a:latin typeface="+mj-lt"/>
              </a:rPr>
              <a:t>Even if Italian is the only national language, there are lots of different </a:t>
            </a:r>
            <a:r>
              <a:rPr lang="en-US" sz="1700" b="1" dirty="0" smtClean="0">
                <a:solidFill>
                  <a:schemeClr val="accent5">
                    <a:lumMod val="60000"/>
                    <a:lumOff val="40000"/>
                  </a:schemeClr>
                </a:solidFill>
                <a:latin typeface="+mj-lt"/>
              </a:rPr>
              <a:t>dialects</a:t>
            </a:r>
            <a:r>
              <a:rPr lang="en-US" sz="1700" dirty="0" smtClean="0">
                <a:latin typeface="+mj-lt"/>
              </a:rPr>
              <a:t> in the country. They may vary depending on the region and can be so different, even two Italians could find it difficult to understand one another.</a:t>
            </a:r>
          </a:p>
          <a:p>
            <a:pPr>
              <a:buNone/>
            </a:pPr>
            <a:r>
              <a:rPr lang="en-US" sz="1700" dirty="0" smtClean="0">
                <a:latin typeface="+mj-lt"/>
              </a:rPr>
              <a:t>       Street signs are often written in both Italian and the regional dialect.</a:t>
            </a:r>
          </a:p>
          <a:p>
            <a:pPr>
              <a:buNone/>
            </a:pPr>
            <a:r>
              <a:rPr lang="en-US" sz="1700" dirty="0" smtClean="0">
                <a:latin typeface="+mj-lt"/>
              </a:rPr>
              <a:t>       Elderly people are more likely to speak a dialect rather than Italian because that's how they used to communicate when they were young.</a:t>
            </a:r>
            <a:endParaRPr lang="it-IT" sz="1700" dirty="0" smtClean="0">
              <a:latin typeface="+mj-lt"/>
            </a:endParaRPr>
          </a:p>
          <a:p>
            <a:endParaRPr lang="it-IT" dirty="0"/>
          </a:p>
        </p:txBody>
      </p:sp>
      <p:pic>
        <p:nvPicPr>
          <p:cNvPr id="6" name="Segnaposto contenuto 5" descr="514px-Italy_-_Forms_of_Dialect.jpg"/>
          <p:cNvPicPr>
            <a:picLocks noGrp="1" noChangeAspect="1"/>
          </p:cNvPicPr>
          <p:nvPr>
            <p:ph sz="half" idx="2"/>
          </p:nvPr>
        </p:nvPicPr>
        <p:blipFill>
          <a:blip r:embed="rId3" cstate="print"/>
          <a:stretch>
            <a:fillRect/>
          </a:stretch>
        </p:blipFill>
        <p:spPr>
          <a:xfrm>
            <a:off x="4932040" y="1196752"/>
            <a:ext cx="3657600" cy="42695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descr="C:\Users\Daniele\Desktop\patty project\images.jpg"/>
          <p:cNvPicPr>
            <a:picLocks noChangeAspect="1" noChangeArrowheads="1"/>
          </p:cNvPicPr>
          <p:nvPr/>
        </p:nvPicPr>
        <p:blipFill>
          <a:blip r:embed="rId4" cstate="print"/>
          <a:srcRect/>
          <a:stretch>
            <a:fillRect/>
          </a:stretch>
        </p:blipFill>
        <p:spPr bwMode="auto">
          <a:xfrm>
            <a:off x="0" y="5517232"/>
            <a:ext cx="2455382" cy="1340768"/>
          </a:xfrm>
          <a:prstGeom prst="rect">
            <a:avLst/>
          </a:prstGeom>
          <a:ln>
            <a:noFill/>
          </a:ln>
          <a:effectLst>
            <a:softEdge rad="112500"/>
          </a:effectLst>
        </p:spPr>
      </p:pic>
      <p:sp>
        <p:nvSpPr>
          <p:cNvPr id="9" name="Fumetto 2 8"/>
          <p:cNvSpPr/>
          <p:nvPr/>
        </p:nvSpPr>
        <p:spPr>
          <a:xfrm>
            <a:off x="395536" y="1196752"/>
            <a:ext cx="4032448" cy="2088232"/>
          </a:xfrm>
          <a:prstGeom prst="wedgeRoundRectCallou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solidFill>
                <a:schemeClr val="tx1">
                  <a:lumMod val="50000"/>
                </a:schemeClr>
              </a:solidFill>
              <a:latin typeface="Segoe Script" pitchFamily="34" charset="0"/>
            </a:endParaRPr>
          </a:p>
          <a:p>
            <a:r>
              <a:rPr lang="en-US" sz="2000" dirty="0" smtClean="0">
                <a:solidFill>
                  <a:schemeClr val="tx1">
                    <a:lumMod val="50000"/>
                  </a:schemeClr>
                </a:solidFill>
                <a:latin typeface="Segoe Script" pitchFamily="34" charset="0"/>
              </a:rPr>
              <a:t>“Is Italian the only language that is really needed in Italy?”</a:t>
            </a:r>
          </a:p>
          <a:p>
            <a:pPr algn="r"/>
            <a:r>
              <a:rPr lang="en-US" sz="2000" dirty="0" err="1" smtClean="0">
                <a:solidFill>
                  <a:schemeClr val="tx1">
                    <a:lumMod val="50000"/>
                  </a:schemeClr>
                </a:solidFill>
                <a:latin typeface="Segoe Script" pitchFamily="34" charset="0"/>
              </a:rPr>
              <a:t>Deivis</a:t>
            </a:r>
            <a:endParaRPr lang="it-IT" sz="2000" dirty="0">
              <a:solidFill>
                <a:schemeClr val="tx1">
                  <a:lumMod val="50000"/>
                </a:schemeClr>
              </a:solidFill>
              <a:latin typeface="Segoe Script"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1000"/>
                                        <p:tgtEl>
                                          <p:spTgt spid="9"/>
                                        </p:tgtEl>
                                        <p:attrNameLst>
                                          <p:attrName>ppt_x</p:attrName>
                                        </p:attrNameLst>
                                      </p:cBhvr>
                                      <p:tavLst>
                                        <p:tav tm="0">
                                          <p:val>
                                            <p:strVal val="ppt_x"/>
                                          </p:val>
                                        </p:tav>
                                        <p:tav tm="100000">
                                          <p:val>
                                            <p:strVal val="1+ppt_w/2"/>
                                          </p:val>
                                        </p:tav>
                                      </p:tavLst>
                                    </p:anim>
                                    <p:anim calcmode="lin" valueType="num">
                                      <p:cBhvr additive="base">
                                        <p:cTn id="13" dur="1000"/>
                                        <p:tgtEl>
                                          <p:spTgt spid="9"/>
                                        </p:tgtEl>
                                        <p:attrNameLst>
                                          <p:attrName>ppt_y</p:attrName>
                                        </p:attrNameLst>
                                      </p:cBhvr>
                                      <p:tavLst>
                                        <p:tav tm="0">
                                          <p:val>
                                            <p:strVal val="ppt_y"/>
                                          </p:val>
                                        </p:tav>
                                        <p:tav tm="100000">
                                          <p:val>
                                            <p:strVal val="ppt_y"/>
                                          </p:val>
                                        </p:tav>
                                      </p:tavLst>
                                    </p:anim>
                                    <p:set>
                                      <p:cBhvr>
                                        <p:cTn id="14"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theme/theme1.xml><?xml version="1.0" encoding="utf-8"?>
<a:theme xmlns:a="http://schemas.openxmlformats.org/drawingml/2006/main" name="Tecnolog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nologi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nologi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810</TotalTime>
  <Words>914</Words>
  <Application>Microsoft Office PowerPoint</Application>
  <PresentationFormat>Presentazione su schermo (4:3)</PresentationFormat>
  <Paragraphs>159</Paragraphs>
  <Slides>13</Slides>
  <Notes>9</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Tecnologia</vt:lpstr>
      <vt:lpstr>LIFE IN THE U.S. AND IN ITALY</vt:lpstr>
      <vt:lpstr>W E A T H E R</vt:lpstr>
      <vt:lpstr>   DAILY ROUTINE  of a high school student</vt:lpstr>
      <vt:lpstr>Diapositiva 4</vt:lpstr>
      <vt:lpstr>SPORTS</vt:lpstr>
      <vt:lpstr>STEREOTYPES</vt:lpstr>
      <vt:lpstr>ETHNICITY in the U.S.</vt:lpstr>
      <vt:lpstr>NATIONALITIES in ITALY</vt:lpstr>
      <vt:lpstr>LANGUAGES and DIALECTS in ITALY</vt:lpstr>
      <vt:lpstr>English is the first language in the U.S. Spanish is the second most common language in the country, followed by Chinese, French and German. </vt:lpstr>
      <vt:lpstr>TYPICAL AMERICAN FOOD</vt:lpstr>
      <vt:lpstr>TYPICAL ITALIAN FOOD</vt:lpstr>
      <vt:lpstr>Sources: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IN THE U.S. AND ITALY</dc:title>
  <dc:creator>Daniele</dc:creator>
  <cp:lastModifiedBy>80</cp:lastModifiedBy>
  <cp:revision>92</cp:revision>
  <dcterms:created xsi:type="dcterms:W3CDTF">2014-01-08T13:30:14Z</dcterms:created>
  <dcterms:modified xsi:type="dcterms:W3CDTF">2014-01-22T15:09:29Z</dcterms:modified>
</cp:coreProperties>
</file>